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26" d="100"/>
          <a:sy n="126" d="100"/>
        </p:scale>
        <p:origin x="124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4472" y="118468"/>
            <a:ext cx="9144000" cy="2387600"/>
          </a:xfrm>
        </p:spPr>
        <p:txBody>
          <a:bodyPr anchor="t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3BA5FA-4342-4E29-8C13-7F73C2491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13085-8790-402B-84ED-E412BAA70CF0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3D8414B-71BF-4870-8D18-9A8740376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8E4B3B3-EA12-4DC9-8460-7E8AAEEE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E3F1-08DF-C74A-927E-5C6C9D90C4B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187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2" y="1468222"/>
            <a:ext cx="10984102" cy="470874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5EA8A796-179A-46EB-AF5F-91B6A8EC32F3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10515600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10515600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</p:spTree>
    <p:extLst>
      <p:ext uri="{BB962C8B-B14F-4D97-AF65-F5344CB8AC3E}">
        <p14:creationId xmlns:p14="http://schemas.microsoft.com/office/powerpoint/2010/main" val="1899256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2" y="1468222"/>
            <a:ext cx="10984102" cy="470874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FBD924E3-BE32-4F8E-9EFA-4B9A66C53CAF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10515600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10515600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</p:spTree>
    <p:extLst>
      <p:ext uri="{BB962C8B-B14F-4D97-AF65-F5344CB8AC3E}">
        <p14:creationId xmlns:p14="http://schemas.microsoft.com/office/powerpoint/2010/main" val="264617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6217220" y="0"/>
            <a:ext cx="59747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215063" y="0"/>
            <a:ext cx="5976937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err="1"/>
              <a:t>Platzhalter</a:t>
            </a:r>
            <a:r>
              <a:rPr lang="en-US" dirty="0"/>
              <a:t> Bild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2" y="1468222"/>
            <a:ext cx="5958653" cy="470874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B075F081-24AE-4EA1-8F4D-9F5CE01B4E45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5958653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5958653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</p:spTree>
    <p:extLst>
      <p:ext uri="{BB962C8B-B14F-4D97-AF65-F5344CB8AC3E}">
        <p14:creationId xmlns:p14="http://schemas.microsoft.com/office/powerpoint/2010/main" val="278819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967" y="254643"/>
            <a:ext cx="10515600" cy="91843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29967" y="117307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Short Content Description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5CD56F81-6236-43EC-B83B-C08CDA45A7F6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3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28C0B349-22AD-4D88-AC69-9EB889EE78E8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10515600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10515600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34471" y="1468222"/>
            <a:ext cx="5391686" cy="47024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5706328" y="1468222"/>
            <a:ext cx="5391686" cy="47024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96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6668DBEB-99FE-459C-B3F7-C6CC3EAEE4C8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10515600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10515600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34471" y="1468222"/>
            <a:ext cx="5391686" cy="47024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5706328" y="1468222"/>
            <a:ext cx="5391686" cy="47024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49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83D9AD5C-D0A6-4C29-A440-7424EC099B19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1E33E3F1-08DF-C74A-927E-5C6C9D90C4B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8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image" Target="../media/image15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10" Type="http://schemas.openxmlformats.org/officeDocument/2006/relationships/tags" Target="../tags/tag14.xml"/><Relationship Id="rId19" Type="http://schemas.openxmlformats.org/officeDocument/2006/relationships/image" Target="../media/image14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472" y="118468"/>
            <a:ext cx="3090737" cy="65416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Wanderlust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A6E5C4-1846-4FF2-848D-DC5085B5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1FA131-4ECB-454B-915D-EF474018D5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36479" b="32810"/>
          <a:stretch/>
        </p:blipFill>
        <p:spPr>
          <a:xfrm>
            <a:off x="3312400" y="5059398"/>
            <a:ext cx="5567200" cy="1111321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4539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8D4A243F-1B8F-4EE0-BC51-D5811C944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94" y="1412362"/>
            <a:ext cx="1747863" cy="2330484"/>
          </a:xfrm>
          <a:ln>
            <a:solidFill>
              <a:schemeClr val="bg2"/>
            </a:solidFill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D05DA99-3F1C-4A5C-BE7B-BEF382C02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F800A9-F874-482F-A577-9CCCE32C93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The Creators of WANDERLUST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EDEDB2-A789-4324-ACE4-11302A798A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Team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F7ED2D8-18FD-4345-B9A7-0C48EA31DB1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4579" y="1412362"/>
            <a:ext cx="1747863" cy="233048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30B2596-9190-4C64-9967-1334BF1FCA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7764" y="1412362"/>
            <a:ext cx="1747863" cy="233048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67D369E-395E-4EC5-8DAC-81FE17055E1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0950" y="1412362"/>
            <a:ext cx="1747863" cy="233048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648D681-896C-4AD4-A25E-4753BEFDF360}"/>
              </a:ext>
            </a:extLst>
          </p:cNvPr>
          <p:cNvGrpSpPr/>
          <p:nvPr/>
        </p:nvGrpSpPr>
        <p:grpSpPr>
          <a:xfrm>
            <a:off x="1092336" y="3964037"/>
            <a:ext cx="10016477" cy="612895"/>
            <a:chOff x="1092336" y="4942703"/>
            <a:chExt cx="10016477" cy="612895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62CFAB28-5B31-4105-B093-483BBE539D4C}"/>
                </a:ext>
              </a:extLst>
            </p:cNvPr>
            <p:cNvSpPr/>
            <p:nvPr/>
          </p:nvSpPr>
          <p:spPr>
            <a:xfrm>
              <a:off x="1092336" y="4942703"/>
              <a:ext cx="1486921" cy="61289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Nicolas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Urbach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F0D171F-1D33-46E2-BF61-9AFF1940CD93}"/>
                </a:ext>
              </a:extLst>
            </p:cNvPr>
            <p:cNvSpPr/>
            <p:nvPr/>
          </p:nvSpPr>
          <p:spPr>
            <a:xfrm>
              <a:off x="3935521" y="4942703"/>
              <a:ext cx="1486921" cy="61289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Dennis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Mayer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C7081D18-7E78-46F7-9AD2-09BAD07C5F8E}"/>
                </a:ext>
              </a:extLst>
            </p:cNvPr>
            <p:cNvSpPr/>
            <p:nvPr/>
          </p:nvSpPr>
          <p:spPr>
            <a:xfrm>
              <a:off x="6778706" y="4942703"/>
              <a:ext cx="1486921" cy="61289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Lukas Oldach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4F206EF7-B78E-4284-94C8-079B12622DBF}"/>
                </a:ext>
              </a:extLst>
            </p:cNvPr>
            <p:cNvSpPr/>
            <p:nvPr/>
          </p:nvSpPr>
          <p:spPr>
            <a:xfrm>
              <a:off x="9621892" y="4942703"/>
              <a:ext cx="1486921" cy="61289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Alexander Kopp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5D3358A-175B-443E-B09A-EFFA9D9F24F7}"/>
              </a:ext>
            </a:extLst>
          </p:cNvPr>
          <p:cNvGrpSpPr/>
          <p:nvPr/>
        </p:nvGrpSpPr>
        <p:grpSpPr>
          <a:xfrm>
            <a:off x="1092336" y="4729332"/>
            <a:ext cx="10016477" cy="1434218"/>
            <a:chOff x="1092336" y="4942703"/>
            <a:chExt cx="10016477" cy="612895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F9EAFDDE-2B1E-4F2A-AA9A-348512637741}"/>
                </a:ext>
              </a:extLst>
            </p:cNvPr>
            <p:cNvSpPr/>
            <p:nvPr/>
          </p:nvSpPr>
          <p:spPr>
            <a:xfrm>
              <a:off x="1092336" y="4942703"/>
              <a:ext cx="1486921" cy="6128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“I don’t plan, I use WANDERLUST.”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BB639872-989A-4575-87C3-900EE568C38B}"/>
                </a:ext>
              </a:extLst>
            </p:cNvPr>
            <p:cNvSpPr/>
            <p:nvPr/>
          </p:nvSpPr>
          <p:spPr>
            <a:xfrm>
              <a:off x="3935521" y="4942703"/>
              <a:ext cx="1486921" cy="6128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“New route, new challenge.”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CAA8E40-F831-4E32-BB6F-5219954B424F}"/>
                </a:ext>
              </a:extLst>
            </p:cNvPr>
            <p:cNvSpPr/>
            <p:nvPr/>
          </p:nvSpPr>
          <p:spPr>
            <a:xfrm>
              <a:off x="6778706" y="4942703"/>
              <a:ext cx="1486921" cy="6128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“WANDERLUST is my weekends favorite.”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6E9871D3-4077-4D65-9306-8087632C2E17}"/>
                </a:ext>
              </a:extLst>
            </p:cNvPr>
            <p:cNvSpPr/>
            <p:nvPr/>
          </p:nvSpPr>
          <p:spPr>
            <a:xfrm>
              <a:off x="9621892" y="4942703"/>
              <a:ext cx="1486921" cy="6128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“My favorite feature: follow the tips and enjoy the breaks.” </a:t>
              </a:r>
            </a:p>
          </p:txBody>
        </p: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ADD4A2EF-01C7-4FB1-A46B-43D2492C8390}"/>
              </a:ext>
            </a:extLst>
          </p:cNvPr>
          <p:cNvSpPr/>
          <p:nvPr/>
        </p:nvSpPr>
        <p:spPr>
          <a:xfrm rot="16200000">
            <a:off x="10091923" y="2411285"/>
            <a:ext cx="2600379" cy="3326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Mock-ups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DA49F84-F160-40C1-B9D5-7E13A2234074}"/>
              </a:ext>
            </a:extLst>
          </p:cNvPr>
          <p:cNvSpPr/>
          <p:nvPr/>
        </p:nvSpPr>
        <p:spPr>
          <a:xfrm rot="16200000">
            <a:off x="4404069" y="2409806"/>
            <a:ext cx="2603340" cy="332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Architecture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1886F78-C0C8-47D2-84EB-FF3039FF10E0}"/>
              </a:ext>
            </a:extLst>
          </p:cNvPr>
          <p:cNvSpPr/>
          <p:nvPr/>
        </p:nvSpPr>
        <p:spPr>
          <a:xfrm rot="16200000">
            <a:off x="7253283" y="2409807"/>
            <a:ext cx="2603339" cy="332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Product and Strategy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54858D6-BAF3-4E2E-B183-DDA6C8C8DABC}"/>
              </a:ext>
            </a:extLst>
          </p:cNvPr>
          <p:cNvSpPr/>
          <p:nvPr/>
        </p:nvSpPr>
        <p:spPr>
          <a:xfrm rot="16200000">
            <a:off x="1604497" y="2413862"/>
            <a:ext cx="2595228" cy="332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Product and Strategy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80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56A6609-D717-49E8-AA1E-BDC44DB45F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Business Model Canvas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DCF18F-6D09-410A-B52F-F3B62289E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E3F1-08DF-C74A-927E-5C6C9D90C4B7}" type="slidenum">
              <a:rPr lang="en-US" smtClean="0">
                <a:latin typeface="Arial" panose="020B0604020202020204" pitchFamily="34" charset="0"/>
              </a:rPr>
              <a:t>3</a:t>
            </a:fld>
            <a:endParaRPr 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9" name="Content Placeholder 3">
            <a:extLst>
              <a:ext uri="{FF2B5EF4-FFF2-40B4-BE49-F238E27FC236}">
                <a16:creationId xmlns:a16="http://schemas.microsoft.com/office/drawing/2014/main" id="{80160A57-1FA8-444D-A66B-C61FCA52257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34472" y="697347"/>
          <a:ext cx="11441302" cy="56974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8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82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82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77143">
                <a:tc rowSpan="2"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</a:rPr>
                        <a:t>        Key</a:t>
                      </a:r>
                      <a:r>
                        <a:rPr lang="en-US" sz="1200" b="1" baseline="0" dirty="0">
                          <a:latin typeface="Calibri" panose="020F0502020204030204" pitchFamily="34" charset="0"/>
                        </a:rPr>
                        <a:t> Partners</a:t>
                      </a:r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</a:rPr>
                        <a:t>        Key Activities</a:t>
                      </a:r>
                    </a:p>
                    <a:p>
                      <a:endParaRPr lang="en-US" sz="1200" b="1" dirty="0">
                        <a:latin typeface="Calibri" panose="020F0502020204030204" pitchFamily="34" charset="0"/>
                      </a:endParaRPr>
                    </a:p>
                    <a:p>
                      <a:endParaRPr lang="en-US" sz="1200" b="1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200" b="1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200" b="1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200" b="1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200" b="1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200" b="1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200" b="1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alibri" panose="020F0502020204030204" pitchFamily="34" charset="0"/>
                        </a:rPr>
                        <a:t>     Value Propositions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</a:rPr>
                        <a:t>  Customer Relationships</a:t>
                      </a:r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b="1" dirty="0">
                          <a:latin typeface="Calibri" panose="020F0502020204030204" pitchFamily="34" charset="0"/>
                        </a:rPr>
                        <a:t>    Customer Segments</a:t>
                      </a:r>
                      <a:endParaRPr lang="en-US" sz="1200" b="0" baseline="0" dirty="0">
                        <a:latin typeface="Calibri" panose="020F050202020403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 b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714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</a:rPr>
                        <a:t>             Key Resources</a:t>
                      </a:r>
                      <a:endParaRPr lang="en-US" sz="1200" b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</a:rPr>
                        <a:t>             Channels</a:t>
                      </a:r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3967">
                <a:tc gridSpan="3"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</a:rPr>
                        <a:t>Cost Structure</a:t>
                      </a:r>
                      <a:endParaRPr lang="en-US" sz="1200" b="0" baseline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</a:rPr>
                        <a:t>Revenue Streams</a:t>
                      </a:r>
                      <a:endParaRPr lang="en-US" sz="1100" b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74"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E850332-0364-41CD-A67B-7F467B0D6E8F}"/>
              </a:ext>
            </a:extLst>
          </p:cNvPr>
          <p:cNvSpPr txBox="1"/>
          <p:nvPr/>
        </p:nvSpPr>
        <p:spPr>
          <a:xfrm>
            <a:off x="244144" y="945104"/>
            <a:ext cx="2049328" cy="2308503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Technical infrastructure (IT Backend and real world)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Maintenance of beacons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Tourism organization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Restaurants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5483AE-A039-4CAE-9404-CA356AE3B5BA}"/>
              </a:ext>
            </a:extLst>
          </p:cNvPr>
          <p:cNvSpPr txBox="1"/>
          <p:nvPr/>
        </p:nvSpPr>
        <p:spPr>
          <a:xfrm>
            <a:off x="2506466" y="945104"/>
            <a:ext cx="2049328" cy="1940957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Providing push service for hiking tracks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Maintaining the management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Development of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Content quality assurance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7FBDC85-8CD4-4613-AB36-6E58777F7EA9}"/>
              </a:ext>
            </a:extLst>
          </p:cNvPr>
          <p:cNvSpPr txBox="1"/>
          <p:nvPr/>
        </p:nvSpPr>
        <p:spPr>
          <a:xfrm>
            <a:off x="2506466" y="3186186"/>
            <a:ext cx="2049328" cy="1532334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Beacons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Web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Management Platform for Beacons and 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Infrastructure (IT Backend)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A6A73D9-18B2-4DF8-BBE5-3CAD5EBD1061}"/>
              </a:ext>
            </a:extLst>
          </p:cNvPr>
          <p:cNvSpPr txBox="1"/>
          <p:nvPr/>
        </p:nvSpPr>
        <p:spPr>
          <a:xfrm>
            <a:off x="4830459" y="945104"/>
            <a:ext cx="2049328" cy="3419177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rPr>
              <a:t>Professional hiking experience without planning and without spending money on expensive maps / guides </a:t>
            </a: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rPr>
              <a:t>Live information on points of interest along the track</a:t>
            </a: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rPr>
              <a:t>Special offers during the trip </a:t>
            </a: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rPr>
              <a:t>Alternative tracks </a:t>
            </a: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rPr>
              <a:t>No navigation but focus on nature and hiking without following a route on the phone / map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06C82EA-AB11-4F5C-B07E-736909E2474D}"/>
              </a:ext>
            </a:extLst>
          </p:cNvPr>
          <p:cNvSpPr txBox="1"/>
          <p:nvPr/>
        </p:nvSpPr>
        <p:spPr>
          <a:xfrm>
            <a:off x="7092781" y="945104"/>
            <a:ext cx="2049328" cy="1736646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Automated customer relationship to hiker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Personal and automated relationship through management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9C7A60-5A47-4C63-9F5E-26CB9C37BF23}"/>
              </a:ext>
            </a:extLst>
          </p:cNvPr>
          <p:cNvSpPr txBox="1"/>
          <p:nvPr/>
        </p:nvSpPr>
        <p:spPr>
          <a:xfrm>
            <a:off x="7123616" y="3186186"/>
            <a:ext cx="2049328" cy="1328023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Beacons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Web front end management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Webservice for hiker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F365C7-41EB-4C24-B418-349057E2AE4E}"/>
              </a:ext>
            </a:extLst>
          </p:cNvPr>
          <p:cNvSpPr txBox="1"/>
          <p:nvPr/>
        </p:nvSpPr>
        <p:spPr>
          <a:xfrm>
            <a:off x="9416774" y="945104"/>
            <a:ext cx="2049328" cy="2308503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rPr>
              <a:t>Spo</a:t>
            </a:r>
            <a:r>
              <a:rPr lang="en-US" sz="1200" dirty="0">
                <a:latin typeface="Arial" panose="020B0604020202020204" pitchFamily="34" charset="0"/>
                <a:sym typeface="Arial"/>
              </a:rPr>
              <a:t>ntaneous hiker</a:t>
            </a: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sym typeface="Arial"/>
            </a:endParaRP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sym typeface="Arial"/>
              </a:rPr>
              <a:t>Local tourism organization</a:t>
            </a: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sym typeface="Arial"/>
            </a:endParaRP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sym typeface="Arial"/>
              </a:rPr>
              <a:t>Region </a:t>
            </a: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sym typeface="Arial"/>
            </a:endParaRP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sym typeface="Arial"/>
              </a:rPr>
              <a:t>Point of Interest</a:t>
            </a: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sym typeface="Arial"/>
            </a:endParaRP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sym typeface="Arial"/>
              </a:rPr>
              <a:t>Restaurants along the hiking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56356E-76FF-45E9-860C-35747077D0EC}"/>
              </a:ext>
            </a:extLst>
          </p:cNvPr>
          <p:cNvSpPr txBox="1"/>
          <p:nvPr/>
        </p:nvSpPr>
        <p:spPr>
          <a:xfrm>
            <a:off x="5955324" y="5130482"/>
            <a:ext cx="5510777" cy="715089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Agency service for the preparation of hiking routes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Packaged offers for beacons on hiking trails based on the numbers of Reseller of beacons and consulting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207F1AF-04E2-4074-A8EC-AD48EF866F9B}"/>
              </a:ext>
            </a:extLst>
          </p:cNvPr>
          <p:cNvSpPr txBox="1"/>
          <p:nvPr/>
        </p:nvSpPr>
        <p:spPr>
          <a:xfrm>
            <a:off x="183174" y="5130482"/>
            <a:ext cx="5510777" cy="919401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Beacons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IT Infrastructure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Support &amp; Maintenance</a:t>
            </a:r>
            <a:endParaRPr lang="en-US" sz="1100" dirty="0"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2437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2A335-BEE2-4599-93BD-FE8479025F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0D8C0-5E85-4553-9B83-00A57C5721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IoT Architecture of WANDERLUST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D535722-F7A2-4646-9A55-FDED9CFF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619699-EFA1-4104-ACBE-4076ABA28F35}"/>
              </a:ext>
            </a:extLst>
          </p:cNvPr>
          <p:cNvGrpSpPr/>
          <p:nvPr/>
        </p:nvGrpSpPr>
        <p:grpSpPr>
          <a:xfrm>
            <a:off x="517879" y="1403813"/>
            <a:ext cx="11262820" cy="4363692"/>
            <a:chOff x="517879" y="1403813"/>
            <a:chExt cx="11262820" cy="4363692"/>
          </a:xfrm>
        </p:grpSpPr>
        <p:pic>
          <p:nvPicPr>
            <p:cNvPr id="56" name="Inhaltsplatzhalter 7" descr="Bildschirmausschnitt">
              <a:extLst>
                <a:ext uri="{FF2B5EF4-FFF2-40B4-BE49-F238E27FC236}">
                  <a16:creationId xmlns:a16="http://schemas.microsoft.com/office/drawing/2014/main" id="{6C506336-961D-418F-85E1-A24FA4D5C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9" t="1200" r="3539" b="1517"/>
            <a:stretch/>
          </p:blipFill>
          <p:spPr>
            <a:xfrm>
              <a:off x="3430890" y="1403813"/>
              <a:ext cx="1903537" cy="3641543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3C25A1-B739-407C-9254-66DDEEDD2D60}"/>
                </a:ext>
              </a:extLst>
            </p:cNvPr>
            <p:cNvGrpSpPr/>
            <p:nvPr/>
          </p:nvGrpSpPr>
          <p:grpSpPr>
            <a:xfrm>
              <a:off x="517879" y="2305481"/>
              <a:ext cx="11262820" cy="3462024"/>
              <a:chOff x="517879" y="2305481"/>
              <a:chExt cx="11262820" cy="3462024"/>
            </a:xfrm>
          </p:grpSpPr>
          <p:sp>
            <p:nvSpPr>
              <p:cNvPr id="53" name="object 19">
                <a:extLst>
                  <a:ext uri="{FF2B5EF4-FFF2-40B4-BE49-F238E27FC236}">
                    <a16:creationId xmlns:a16="http://schemas.microsoft.com/office/drawing/2014/main" id="{FC107F6E-67EC-4797-A7EE-6AB8A04BC4F5}"/>
                  </a:ext>
                </a:extLst>
              </p:cNvPr>
              <p:cNvSpPr/>
              <p:nvPr/>
            </p:nvSpPr>
            <p:spPr>
              <a:xfrm rot="5400000">
                <a:off x="9085868" y="3375911"/>
                <a:ext cx="400050" cy="78613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786129">
                    <a:moveTo>
                      <a:pt x="400050" y="629919"/>
                    </a:moveTo>
                    <a:lnTo>
                      <a:pt x="0" y="629919"/>
                    </a:lnTo>
                    <a:lnTo>
                      <a:pt x="199390" y="786130"/>
                    </a:lnTo>
                    <a:lnTo>
                      <a:pt x="400050" y="629919"/>
                    </a:lnTo>
                    <a:close/>
                  </a:path>
                  <a:path w="400050" h="786129">
                    <a:moveTo>
                      <a:pt x="299720" y="156210"/>
                    </a:moveTo>
                    <a:lnTo>
                      <a:pt x="100330" y="156210"/>
                    </a:lnTo>
                    <a:lnTo>
                      <a:pt x="100330" y="629919"/>
                    </a:lnTo>
                    <a:lnTo>
                      <a:pt x="299720" y="629919"/>
                    </a:lnTo>
                    <a:lnTo>
                      <a:pt x="299720" y="156210"/>
                    </a:lnTo>
                    <a:close/>
                  </a:path>
                  <a:path w="400050" h="786129">
                    <a:moveTo>
                      <a:pt x="199390" y="0"/>
                    </a:moveTo>
                    <a:lnTo>
                      <a:pt x="0" y="156210"/>
                    </a:lnTo>
                    <a:lnTo>
                      <a:pt x="400050" y="156210"/>
                    </a:lnTo>
                    <a:lnTo>
                      <a:pt x="199390" y="0"/>
                    </a:lnTo>
                    <a:close/>
                  </a:path>
                </a:pathLst>
              </a:custGeom>
              <a:solidFill>
                <a:schemeClr val="bg2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60B6371-81CA-473D-AF42-0318015F5D77}"/>
                  </a:ext>
                </a:extLst>
              </p:cNvPr>
              <p:cNvGrpSpPr/>
              <p:nvPr/>
            </p:nvGrpSpPr>
            <p:grpSpPr>
              <a:xfrm flipH="1">
                <a:off x="2247204" y="3032384"/>
                <a:ext cx="847840" cy="377190"/>
                <a:chOff x="5256529" y="3411220"/>
                <a:chExt cx="1727201" cy="377190"/>
              </a:xfrm>
              <a:solidFill>
                <a:schemeClr val="bg2"/>
              </a:solidFill>
            </p:grpSpPr>
            <p:sp>
              <p:nvSpPr>
                <p:cNvPr id="50" name="object 13">
                  <a:extLst>
                    <a:ext uri="{FF2B5EF4-FFF2-40B4-BE49-F238E27FC236}">
                      <a16:creationId xmlns:a16="http://schemas.microsoft.com/office/drawing/2014/main" id="{F6D4F748-F4C5-4248-AA4D-2BCEFBBF252C}"/>
                    </a:ext>
                  </a:extLst>
                </p:cNvPr>
                <p:cNvSpPr/>
                <p:nvPr/>
              </p:nvSpPr>
              <p:spPr>
                <a:xfrm>
                  <a:off x="5709920" y="3510597"/>
                  <a:ext cx="1273810" cy="179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809" h="179704">
                      <a:moveTo>
                        <a:pt x="0" y="179704"/>
                      </a:moveTo>
                      <a:lnTo>
                        <a:pt x="1273809" y="179704"/>
                      </a:lnTo>
                      <a:lnTo>
                        <a:pt x="1273809" y="0"/>
                      </a:lnTo>
                      <a:lnTo>
                        <a:pt x="0" y="0"/>
                      </a:lnTo>
                      <a:lnTo>
                        <a:pt x="0" y="179704"/>
                      </a:lnTo>
                      <a:close/>
                    </a:path>
                  </a:pathLst>
                </a:custGeom>
                <a:grp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bject 14">
                  <a:extLst>
                    <a:ext uri="{FF2B5EF4-FFF2-40B4-BE49-F238E27FC236}">
                      <a16:creationId xmlns:a16="http://schemas.microsoft.com/office/drawing/2014/main" id="{B73828DB-3AE0-48D6-B734-C820E3170C01}"/>
                    </a:ext>
                  </a:extLst>
                </p:cNvPr>
                <p:cNvSpPr/>
                <p:nvPr/>
              </p:nvSpPr>
              <p:spPr>
                <a:xfrm>
                  <a:off x="5256529" y="3411220"/>
                  <a:ext cx="566420" cy="377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420" h="377189">
                      <a:moveTo>
                        <a:pt x="566420" y="0"/>
                      </a:moveTo>
                      <a:lnTo>
                        <a:pt x="0" y="189229"/>
                      </a:lnTo>
                      <a:lnTo>
                        <a:pt x="566420" y="377189"/>
                      </a:lnTo>
                      <a:lnTo>
                        <a:pt x="566420" y="0"/>
                      </a:lnTo>
                      <a:close/>
                    </a:path>
                  </a:pathLst>
                </a:custGeom>
                <a:grp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" name="object 3">
                <a:extLst>
                  <a:ext uri="{FF2B5EF4-FFF2-40B4-BE49-F238E27FC236}">
                    <a16:creationId xmlns:a16="http://schemas.microsoft.com/office/drawing/2014/main" id="{8050B019-7AAB-4F2B-AEAF-D5D53AB8B319}"/>
                  </a:ext>
                </a:extLst>
              </p:cNvPr>
              <p:cNvSpPr txBox="1"/>
              <p:nvPr/>
            </p:nvSpPr>
            <p:spPr>
              <a:xfrm>
                <a:off x="722571" y="5220561"/>
                <a:ext cx="816085" cy="285975"/>
              </a:xfrm>
              <a:prstGeom prst="rect">
                <a:avLst/>
              </a:prstGeom>
            </p:spPr>
            <p:txBody>
              <a:bodyPr vert="horz" wrap="square" lIns="0" tIns="39369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9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Beacon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3" name="object 6">
                <a:extLst>
                  <a:ext uri="{FF2B5EF4-FFF2-40B4-BE49-F238E27FC236}">
                    <a16:creationId xmlns:a16="http://schemas.microsoft.com/office/drawing/2014/main" id="{22370BE1-CDE7-4B18-A622-970161105042}"/>
                  </a:ext>
                </a:extLst>
              </p:cNvPr>
              <p:cNvSpPr/>
              <p:nvPr/>
            </p:nvSpPr>
            <p:spPr>
              <a:xfrm>
                <a:off x="7262883" y="2362919"/>
                <a:ext cx="1723330" cy="172333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object 7">
                <a:extLst>
                  <a:ext uri="{FF2B5EF4-FFF2-40B4-BE49-F238E27FC236}">
                    <a16:creationId xmlns:a16="http://schemas.microsoft.com/office/drawing/2014/main" id="{D1798C96-3637-40A8-B13C-8C7FBA97747C}"/>
                  </a:ext>
                </a:extLst>
              </p:cNvPr>
              <p:cNvSpPr/>
              <p:nvPr/>
            </p:nvSpPr>
            <p:spPr>
              <a:xfrm>
                <a:off x="9745979" y="2305481"/>
                <a:ext cx="942340" cy="94234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object 8">
                <a:extLst>
                  <a:ext uri="{FF2B5EF4-FFF2-40B4-BE49-F238E27FC236}">
                    <a16:creationId xmlns:a16="http://schemas.microsoft.com/office/drawing/2014/main" id="{682A99BB-3226-480D-917D-782D2E136197}"/>
                  </a:ext>
                </a:extLst>
              </p:cNvPr>
              <p:cNvSpPr/>
              <p:nvPr/>
            </p:nvSpPr>
            <p:spPr>
              <a:xfrm>
                <a:off x="9745979" y="3287011"/>
                <a:ext cx="942340" cy="94234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D5377F71-C917-458B-9EAC-E236B107AFFC}"/>
                  </a:ext>
                </a:extLst>
              </p:cNvPr>
              <p:cNvGrpSpPr/>
              <p:nvPr/>
            </p:nvGrpSpPr>
            <p:grpSpPr>
              <a:xfrm>
                <a:off x="5488404" y="2570807"/>
                <a:ext cx="1727201" cy="378460"/>
                <a:chOff x="5327650" y="4094479"/>
                <a:chExt cx="1938020" cy="378460"/>
              </a:xfrm>
              <a:solidFill>
                <a:schemeClr val="bg2"/>
              </a:solidFill>
            </p:grpSpPr>
            <p:sp>
              <p:nvSpPr>
                <p:cNvPr id="18" name="object 11">
                  <a:extLst>
                    <a:ext uri="{FF2B5EF4-FFF2-40B4-BE49-F238E27FC236}">
                      <a16:creationId xmlns:a16="http://schemas.microsoft.com/office/drawing/2014/main" id="{105CE4D4-5C78-43A2-B56A-56D84CBB4DF1}"/>
                    </a:ext>
                  </a:extLst>
                </p:cNvPr>
                <p:cNvSpPr/>
                <p:nvPr/>
              </p:nvSpPr>
              <p:spPr>
                <a:xfrm>
                  <a:off x="5327650" y="4193857"/>
                  <a:ext cx="1484630" cy="179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4629" h="179704">
                      <a:moveTo>
                        <a:pt x="0" y="179704"/>
                      </a:moveTo>
                      <a:lnTo>
                        <a:pt x="1484629" y="179704"/>
                      </a:lnTo>
                      <a:lnTo>
                        <a:pt x="1484629" y="0"/>
                      </a:lnTo>
                      <a:lnTo>
                        <a:pt x="0" y="0"/>
                      </a:lnTo>
                      <a:lnTo>
                        <a:pt x="0" y="179704"/>
                      </a:lnTo>
                      <a:close/>
                    </a:path>
                  </a:pathLst>
                </a:custGeom>
                <a:grp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object 12">
                  <a:extLst>
                    <a:ext uri="{FF2B5EF4-FFF2-40B4-BE49-F238E27FC236}">
                      <a16:creationId xmlns:a16="http://schemas.microsoft.com/office/drawing/2014/main" id="{88CDA00F-81D0-4778-89B1-546B27369771}"/>
                    </a:ext>
                  </a:extLst>
                </p:cNvPr>
                <p:cNvSpPr/>
                <p:nvPr/>
              </p:nvSpPr>
              <p:spPr>
                <a:xfrm>
                  <a:off x="6699250" y="4094479"/>
                  <a:ext cx="566420" cy="378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420" h="378460">
                      <a:moveTo>
                        <a:pt x="0" y="0"/>
                      </a:moveTo>
                      <a:lnTo>
                        <a:pt x="0" y="378460"/>
                      </a:lnTo>
                      <a:lnTo>
                        <a:pt x="566420" y="1892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9E18433-7182-4E7D-A72D-DC91C99ED343}"/>
                  </a:ext>
                </a:extLst>
              </p:cNvPr>
              <p:cNvGrpSpPr/>
              <p:nvPr/>
            </p:nvGrpSpPr>
            <p:grpSpPr>
              <a:xfrm>
                <a:off x="5412503" y="3582145"/>
                <a:ext cx="1727201" cy="377190"/>
                <a:chOff x="5256529" y="3411220"/>
                <a:chExt cx="1727201" cy="377190"/>
              </a:xfrm>
              <a:solidFill>
                <a:schemeClr val="bg2"/>
              </a:solidFill>
            </p:grpSpPr>
            <p:sp>
              <p:nvSpPr>
                <p:cNvPr id="20" name="object 13">
                  <a:extLst>
                    <a:ext uri="{FF2B5EF4-FFF2-40B4-BE49-F238E27FC236}">
                      <a16:creationId xmlns:a16="http://schemas.microsoft.com/office/drawing/2014/main" id="{93808B1E-2A00-4950-B9FF-2BB9396B46D8}"/>
                    </a:ext>
                  </a:extLst>
                </p:cNvPr>
                <p:cNvSpPr/>
                <p:nvPr/>
              </p:nvSpPr>
              <p:spPr>
                <a:xfrm>
                  <a:off x="5709920" y="3510597"/>
                  <a:ext cx="1273810" cy="179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809" h="179704">
                      <a:moveTo>
                        <a:pt x="0" y="179704"/>
                      </a:moveTo>
                      <a:lnTo>
                        <a:pt x="1273809" y="179704"/>
                      </a:lnTo>
                      <a:lnTo>
                        <a:pt x="1273809" y="0"/>
                      </a:lnTo>
                      <a:lnTo>
                        <a:pt x="0" y="0"/>
                      </a:lnTo>
                      <a:lnTo>
                        <a:pt x="0" y="179704"/>
                      </a:lnTo>
                      <a:close/>
                    </a:path>
                  </a:pathLst>
                </a:custGeom>
                <a:grp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object 14">
                  <a:extLst>
                    <a:ext uri="{FF2B5EF4-FFF2-40B4-BE49-F238E27FC236}">
                      <a16:creationId xmlns:a16="http://schemas.microsoft.com/office/drawing/2014/main" id="{7979F01B-BF44-4F7B-8B0B-D1337F0ACA14}"/>
                    </a:ext>
                  </a:extLst>
                </p:cNvPr>
                <p:cNvSpPr/>
                <p:nvPr/>
              </p:nvSpPr>
              <p:spPr>
                <a:xfrm>
                  <a:off x="5256529" y="3411220"/>
                  <a:ext cx="566420" cy="377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420" h="377189">
                      <a:moveTo>
                        <a:pt x="566420" y="0"/>
                      </a:moveTo>
                      <a:lnTo>
                        <a:pt x="0" y="189229"/>
                      </a:lnTo>
                      <a:lnTo>
                        <a:pt x="566420" y="377189"/>
                      </a:lnTo>
                      <a:lnTo>
                        <a:pt x="566420" y="0"/>
                      </a:lnTo>
                      <a:close/>
                    </a:path>
                  </a:pathLst>
                </a:custGeom>
                <a:grp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" name="object 17">
                <a:extLst>
                  <a:ext uri="{FF2B5EF4-FFF2-40B4-BE49-F238E27FC236}">
                    <a16:creationId xmlns:a16="http://schemas.microsoft.com/office/drawing/2014/main" id="{E32E231B-D763-448A-9DEB-DE41F435508D}"/>
                  </a:ext>
                </a:extLst>
              </p:cNvPr>
              <p:cNvSpPr txBox="1"/>
              <p:nvPr/>
            </p:nvSpPr>
            <p:spPr>
              <a:xfrm>
                <a:off x="7767474" y="5250056"/>
                <a:ext cx="714148" cy="25648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ts val="1855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Server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24" name="object 18">
                <a:extLst>
                  <a:ext uri="{FF2B5EF4-FFF2-40B4-BE49-F238E27FC236}">
                    <a16:creationId xmlns:a16="http://schemas.microsoft.com/office/drawing/2014/main" id="{9E795C50-B0D6-409D-BC21-F0658431F49F}"/>
                  </a:ext>
                </a:extLst>
              </p:cNvPr>
              <p:cNvSpPr txBox="1"/>
              <p:nvPr/>
            </p:nvSpPr>
            <p:spPr>
              <a:xfrm>
                <a:off x="10805974" y="2531066"/>
                <a:ext cx="974725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Beacon</a:t>
                </a:r>
                <a:r>
                  <a:rPr kumimoji="0" lang="en-US" sz="1400" b="1" i="0" u="none" strike="noStrike" kern="1200" cap="none" spc="-6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14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DB</a:t>
                </a:r>
              </a:p>
            </p:txBody>
          </p:sp>
          <p:sp>
            <p:nvSpPr>
              <p:cNvPr id="25" name="object 19">
                <a:extLst>
                  <a:ext uri="{FF2B5EF4-FFF2-40B4-BE49-F238E27FC236}">
                    <a16:creationId xmlns:a16="http://schemas.microsoft.com/office/drawing/2014/main" id="{75F6F1A4-3412-47F0-9606-EE0C44BF2AC1}"/>
                  </a:ext>
                </a:extLst>
              </p:cNvPr>
              <p:cNvSpPr/>
              <p:nvPr/>
            </p:nvSpPr>
            <p:spPr>
              <a:xfrm rot="5400000">
                <a:off x="9084310" y="2371476"/>
                <a:ext cx="400050" cy="78613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786129">
                    <a:moveTo>
                      <a:pt x="400050" y="629919"/>
                    </a:moveTo>
                    <a:lnTo>
                      <a:pt x="0" y="629919"/>
                    </a:lnTo>
                    <a:lnTo>
                      <a:pt x="199390" y="786130"/>
                    </a:lnTo>
                    <a:lnTo>
                      <a:pt x="400050" y="629919"/>
                    </a:lnTo>
                    <a:close/>
                  </a:path>
                  <a:path w="400050" h="786129">
                    <a:moveTo>
                      <a:pt x="299720" y="156210"/>
                    </a:moveTo>
                    <a:lnTo>
                      <a:pt x="100330" y="156210"/>
                    </a:lnTo>
                    <a:lnTo>
                      <a:pt x="100330" y="629919"/>
                    </a:lnTo>
                    <a:lnTo>
                      <a:pt x="299720" y="629919"/>
                    </a:lnTo>
                    <a:lnTo>
                      <a:pt x="299720" y="156210"/>
                    </a:lnTo>
                    <a:close/>
                  </a:path>
                  <a:path w="400050" h="786129">
                    <a:moveTo>
                      <a:pt x="199390" y="0"/>
                    </a:moveTo>
                    <a:lnTo>
                      <a:pt x="0" y="156210"/>
                    </a:lnTo>
                    <a:lnTo>
                      <a:pt x="400050" y="156210"/>
                    </a:lnTo>
                    <a:lnTo>
                      <a:pt x="199390" y="0"/>
                    </a:lnTo>
                    <a:close/>
                  </a:path>
                </a:pathLst>
              </a:custGeom>
              <a:solidFill>
                <a:schemeClr val="bg2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E9AA900-9D75-4C95-8DAE-33F225E27218}"/>
                  </a:ext>
                </a:extLst>
              </p:cNvPr>
              <p:cNvGrpSpPr/>
              <p:nvPr/>
            </p:nvGrpSpPr>
            <p:grpSpPr>
              <a:xfrm>
                <a:off x="2446684" y="3067944"/>
                <a:ext cx="288290" cy="306070"/>
                <a:chOff x="2700020" y="4122420"/>
                <a:chExt cx="288290" cy="306070"/>
              </a:xfrm>
            </p:grpSpPr>
            <p:sp>
              <p:nvSpPr>
                <p:cNvPr id="27" name="object 21">
                  <a:extLst>
                    <a:ext uri="{FF2B5EF4-FFF2-40B4-BE49-F238E27FC236}">
                      <a16:creationId xmlns:a16="http://schemas.microsoft.com/office/drawing/2014/main" id="{DF23A165-6374-4A89-9E43-1F0BCBBAD9D2}"/>
                    </a:ext>
                  </a:extLst>
                </p:cNvPr>
                <p:cNvSpPr/>
                <p:nvPr/>
              </p:nvSpPr>
              <p:spPr>
                <a:xfrm>
                  <a:off x="2700020" y="4140200"/>
                  <a:ext cx="288290" cy="28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89" h="288289">
                      <a:moveTo>
                        <a:pt x="143510" y="0"/>
                      </a:moveTo>
                      <a:lnTo>
                        <a:pt x="89396" y="10715"/>
                      </a:lnTo>
                      <a:lnTo>
                        <a:pt x="41909" y="41433"/>
                      </a:lnTo>
                      <a:lnTo>
                        <a:pt x="19050" y="72389"/>
                      </a:lnTo>
                      <a:lnTo>
                        <a:pt x="1190" y="124360"/>
                      </a:lnTo>
                      <a:lnTo>
                        <a:pt x="0" y="143510"/>
                      </a:lnTo>
                      <a:lnTo>
                        <a:pt x="1190" y="162857"/>
                      </a:lnTo>
                      <a:lnTo>
                        <a:pt x="19050" y="215900"/>
                      </a:lnTo>
                      <a:lnTo>
                        <a:pt x="56197" y="257690"/>
                      </a:lnTo>
                      <a:lnTo>
                        <a:pt x="89396" y="277038"/>
                      </a:lnTo>
                      <a:lnTo>
                        <a:pt x="143510" y="288289"/>
                      </a:lnTo>
                      <a:lnTo>
                        <a:pt x="162857" y="287079"/>
                      </a:lnTo>
                      <a:lnTo>
                        <a:pt x="215900" y="267969"/>
                      </a:lnTo>
                      <a:lnTo>
                        <a:pt x="257690" y="231894"/>
                      </a:lnTo>
                      <a:lnTo>
                        <a:pt x="277038" y="198695"/>
                      </a:lnTo>
                      <a:lnTo>
                        <a:pt x="288290" y="143510"/>
                      </a:lnTo>
                      <a:lnTo>
                        <a:pt x="287079" y="124360"/>
                      </a:lnTo>
                      <a:lnTo>
                        <a:pt x="267969" y="72389"/>
                      </a:lnTo>
                      <a:lnTo>
                        <a:pt x="245744" y="41433"/>
                      </a:lnTo>
                      <a:lnTo>
                        <a:pt x="198695" y="10715"/>
                      </a:lnTo>
                      <a:lnTo>
                        <a:pt x="143510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object 22">
                  <a:extLst>
                    <a:ext uri="{FF2B5EF4-FFF2-40B4-BE49-F238E27FC236}">
                      <a16:creationId xmlns:a16="http://schemas.microsoft.com/office/drawing/2014/main" id="{78307705-D485-4E26-B691-AAF42B230D2D}"/>
                    </a:ext>
                  </a:extLst>
                </p:cNvPr>
                <p:cNvSpPr/>
                <p:nvPr/>
              </p:nvSpPr>
              <p:spPr>
                <a:xfrm>
                  <a:off x="2700020" y="4140200"/>
                  <a:ext cx="288290" cy="28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89" h="288289">
                      <a:moveTo>
                        <a:pt x="143510" y="288289"/>
                      </a:moveTo>
                      <a:lnTo>
                        <a:pt x="89396" y="277038"/>
                      </a:lnTo>
                      <a:lnTo>
                        <a:pt x="56197" y="257690"/>
                      </a:lnTo>
                      <a:lnTo>
                        <a:pt x="19050" y="215900"/>
                      </a:lnTo>
                      <a:lnTo>
                        <a:pt x="1190" y="162857"/>
                      </a:lnTo>
                      <a:lnTo>
                        <a:pt x="0" y="143510"/>
                      </a:lnTo>
                      <a:lnTo>
                        <a:pt x="1190" y="124360"/>
                      </a:lnTo>
                      <a:lnTo>
                        <a:pt x="19050" y="72389"/>
                      </a:lnTo>
                      <a:lnTo>
                        <a:pt x="41909" y="41433"/>
                      </a:lnTo>
                      <a:lnTo>
                        <a:pt x="89396" y="10715"/>
                      </a:lnTo>
                      <a:lnTo>
                        <a:pt x="143510" y="0"/>
                      </a:lnTo>
                      <a:lnTo>
                        <a:pt x="162857" y="1190"/>
                      </a:lnTo>
                      <a:lnTo>
                        <a:pt x="215900" y="19050"/>
                      </a:lnTo>
                      <a:lnTo>
                        <a:pt x="257690" y="55661"/>
                      </a:lnTo>
                      <a:lnTo>
                        <a:pt x="277038" y="89396"/>
                      </a:lnTo>
                      <a:lnTo>
                        <a:pt x="288290" y="143510"/>
                      </a:lnTo>
                      <a:lnTo>
                        <a:pt x="287079" y="162857"/>
                      </a:lnTo>
                      <a:lnTo>
                        <a:pt x="267969" y="215900"/>
                      </a:lnTo>
                      <a:lnTo>
                        <a:pt x="231894" y="257690"/>
                      </a:lnTo>
                      <a:lnTo>
                        <a:pt x="198695" y="277038"/>
                      </a:lnTo>
                      <a:lnTo>
                        <a:pt x="143510" y="288289"/>
                      </a:lnTo>
                      <a:close/>
                    </a:path>
                  </a:pathLst>
                </a:custGeom>
                <a:ln w="3175">
                  <a:solidFill>
                    <a:srgbClr val="7F7F7F"/>
                  </a:solidFill>
                </a:ln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object 23">
                  <a:extLst>
                    <a:ext uri="{FF2B5EF4-FFF2-40B4-BE49-F238E27FC236}">
                      <a16:creationId xmlns:a16="http://schemas.microsoft.com/office/drawing/2014/main" id="{16BE93F5-EC2F-4AF9-8113-0BFE04325136}"/>
                    </a:ext>
                  </a:extLst>
                </p:cNvPr>
                <p:cNvSpPr txBox="1"/>
                <p:nvPr/>
              </p:nvSpPr>
              <p:spPr>
                <a:xfrm>
                  <a:off x="2767329" y="4122420"/>
                  <a:ext cx="153035" cy="29972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noAutofit/>
                </a:bodyPr>
                <a:lstStyle/>
                <a:p>
                  <a:pPr marL="127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1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989F557-F121-4F6C-8EC7-288A90B2BD6E}"/>
                  </a:ext>
                </a:extLst>
              </p:cNvPr>
              <p:cNvGrpSpPr/>
              <p:nvPr/>
            </p:nvGrpSpPr>
            <p:grpSpPr>
              <a:xfrm>
                <a:off x="6182454" y="2609474"/>
                <a:ext cx="288290" cy="299720"/>
                <a:chOff x="5975350" y="4133850"/>
                <a:chExt cx="288290" cy="299720"/>
              </a:xfrm>
            </p:grpSpPr>
            <p:sp>
              <p:nvSpPr>
                <p:cNvPr id="30" name="object 24">
                  <a:extLst>
                    <a:ext uri="{FF2B5EF4-FFF2-40B4-BE49-F238E27FC236}">
                      <a16:creationId xmlns:a16="http://schemas.microsoft.com/office/drawing/2014/main" id="{695DA31B-0179-4D5A-8F2A-E825116F2228}"/>
                    </a:ext>
                  </a:extLst>
                </p:cNvPr>
                <p:cNvSpPr/>
                <p:nvPr/>
              </p:nvSpPr>
              <p:spPr>
                <a:xfrm>
                  <a:off x="5975350" y="4140200"/>
                  <a:ext cx="288290" cy="287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89" h="287020">
                      <a:moveTo>
                        <a:pt x="144779" y="0"/>
                      </a:moveTo>
                      <a:lnTo>
                        <a:pt x="89594" y="10179"/>
                      </a:lnTo>
                      <a:lnTo>
                        <a:pt x="56395" y="29329"/>
                      </a:lnTo>
                      <a:lnTo>
                        <a:pt x="20320" y="71120"/>
                      </a:lnTo>
                      <a:lnTo>
                        <a:pt x="1210" y="124162"/>
                      </a:lnTo>
                      <a:lnTo>
                        <a:pt x="0" y="143510"/>
                      </a:lnTo>
                      <a:lnTo>
                        <a:pt x="1210" y="162679"/>
                      </a:lnTo>
                      <a:lnTo>
                        <a:pt x="20320" y="215900"/>
                      </a:lnTo>
                      <a:lnTo>
                        <a:pt x="56395" y="257690"/>
                      </a:lnTo>
                      <a:lnTo>
                        <a:pt x="89594" y="276840"/>
                      </a:lnTo>
                      <a:lnTo>
                        <a:pt x="144779" y="287019"/>
                      </a:lnTo>
                      <a:lnTo>
                        <a:pt x="163929" y="286007"/>
                      </a:lnTo>
                      <a:lnTo>
                        <a:pt x="215900" y="267969"/>
                      </a:lnTo>
                      <a:lnTo>
                        <a:pt x="258226" y="231894"/>
                      </a:lnTo>
                      <a:lnTo>
                        <a:pt x="277574" y="198159"/>
                      </a:lnTo>
                      <a:lnTo>
                        <a:pt x="288289" y="143510"/>
                      </a:lnTo>
                      <a:lnTo>
                        <a:pt x="287099" y="124162"/>
                      </a:lnTo>
                      <a:lnTo>
                        <a:pt x="269239" y="71120"/>
                      </a:lnTo>
                      <a:lnTo>
                        <a:pt x="231913" y="29329"/>
                      </a:lnTo>
                      <a:lnTo>
                        <a:pt x="198893" y="10179"/>
                      </a:lnTo>
                      <a:lnTo>
                        <a:pt x="144779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object 25">
                  <a:extLst>
                    <a:ext uri="{FF2B5EF4-FFF2-40B4-BE49-F238E27FC236}">
                      <a16:creationId xmlns:a16="http://schemas.microsoft.com/office/drawing/2014/main" id="{4D80228C-CB31-42BC-A94B-94F0D6371183}"/>
                    </a:ext>
                  </a:extLst>
                </p:cNvPr>
                <p:cNvSpPr/>
                <p:nvPr/>
              </p:nvSpPr>
              <p:spPr>
                <a:xfrm>
                  <a:off x="5975350" y="4140200"/>
                  <a:ext cx="288290" cy="287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89" h="287020">
                      <a:moveTo>
                        <a:pt x="144779" y="287019"/>
                      </a:moveTo>
                      <a:lnTo>
                        <a:pt x="89594" y="276840"/>
                      </a:lnTo>
                      <a:lnTo>
                        <a:pt x="56395" y="257690"/>
                      </a:lnTo>
                      <a:lnTo>
                        <a:pt x="20320" y="215900"/>
                      </a:lnTo>
                      <a:lnTo>
                        <a:pt x="4921" y="180657"/>
                      </a:lnTo>
                      <a:lnTo>
                        <a:pt x="0" y="143510"/>
                      </a:lnTo>
                      <a:lnTo>
                        <a:pt x="1210" y="124162"/>
                      </a:lnTo>
                      <a:lnTo>
                        <a:pt x="20320" y="71120"/>
                      </a:lnTo>
                      <a:lnTo>
                        <a:pt x="56395" y="29329"/>
                      </a:lnTo>
                      <a:lnTo>
                        <a:pt x="89594" y="10179"/>
                      </a:lnTo>
                      <a:lnTo>
                        <a:pt x="144779" y="0"/>
                      </a:lnTo>
                      <a:lnTo>
                        <a:pt x="163929" y="1012"/>
                      </a:lnTo>
                      <a:lnTo>
                        <a:pt x="215900" y="19050"/>
                      </a:lnTo>
                      <a:lnTo>
                        <a:pt x="258226" y="55125"/>
                      </a:lnTo>
                      <a:lnTo>
                        <a:pt x="277574" y="88324"/>
                      </a:lnTo>
                      <a:lnTo>
                        <a:pt x="288289" y="143510"/>
                      </a:lnTo>
                      <a:lnTo>
                        <a:pt x="287099" y="162679"/>
                      </a:lnTo>
                      <a:lnTo>
                        <a:pt x="269239" y="215900"/>
                      </a:lnTo>
                      <a:lnTo>
                        <a:pt x="231913" y="257690"/>
                      </a:lnTo>
                      <a:lnTo>
                        <a:pt x="198893" y="276840"/>
                      </a:lnTo>
                      <a:lnTo>
                        <a:pt x="144779" y="287019"/>
                      </a:lnTo>
                      <a:close/>
                    </a:path>
                  </a:pathLst>
                </a:custGeom>
                <a:ln w="3175">
                  <a:solidFill>
                    <a:srgbClr val="7F7F7F"/>
                  </a:solidFill>
                </a:ln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object 26">
                  <a:extLst>
                    <a:ext uri="{FF2B5EF4-FFF2-40B4-BE49-F238E27FC236}">
                      <a16:creationId xmlns:a16="http://schemas.microsoft.com/office/drawing/2014/main" id="{9828E855-AB35-427E-92B2-B25D7ACA2BB3}"/>
                    </a:ext>
                  </a:extLst>
                </p:cNvPr>
                <p:cNvSpPr txBox="1"/>
                <p:nvPr/>
              </p:nvSpPr>
              <p:spPr>
                <a:xfrm>
                  <a:off x="6043929" y="4133850"/>
                  <a:ext cx="153035" cy="29972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noAutofit/>
                </a:bodyPr>
                <a:lstStyle/>
                <a:p>
                  <a:pPr marL="127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2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8718EFB-6460-4FA5-AB45-DDAA54EE05E7}"/>
                  </a:ext>
                </a:extLst>
              </p:cNvPr>
              <p:cNvGrpSpPr/>
              <p:nvPr/>
            </p:nvGrpSpPr>
            <p:grpSpPr>
              <a:xfrm>
                <a:off x="9140190" y="2611506"/>
                <a:ext cx="288290" cy="306070"/>
                <a:chOff x="7451090" y="4913629"/>
                <a:chExt cx="288290" cy="306070"/>
              </a:xfrm>
            </p:grpSpPr>
            <p:sp>
              <p:nvSpPr>
                <p:cNvPr id="33" name="object 27">
                  <a:extLst>
                    <a:ext uri="{FF2B5EF4-FFF2-40B4-BE49-F238E27FC236}">
                      <a16:creationId xmlns:a16="http://schemas.microsoft.com/office/drawing/2014/main" id="{FE21E8DD-309A-46CE-87ED-EFA80EB87252}"/>
                    </a:ext>
                  </a:extLst>
                </p:cNvPr>
                <p:cNvSpPr/>
                <p:nvPr/>
              </p:nvSpPr>
              <p:spPr>
                <a:xfrm>
                  <a:off x="7451090" y="4931409"/>
                  <a:ext cx="288290" cy="28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90" h="288289">
                      <a:moveTo>
                        <a:pt x="144779" y="0"/>
                      </a:moveTo>
                      <a:lnTo>
                        <a:pt x="89594" y="10715"/>
                      </a:lnTo>
                      <a:lnTo>
                        <a:pt x="42386" y="41433"/>
                      </a:lnTo>
                      <a:lnTo>
                        <a:pt x="19050" y="72389"/>
                      </a:lnTo>
                      <a:lnTo>
                        <a:pt x="1190" y="124360"/>
                      </a:lnTo>
                      <a:lnTo>
                        <a:pt x="0" y="143509"/>
                      </a:lnTo>
                      <a:lnTo>
                        <a:pt x="1190" y="162857"/>
                      </a:lnTo>
                      <a:lnTo>
                        <a:pt x="19050" y="215900"/>
                      </a:lnTo>
                      <a:lnTo>
                        <a:pt x="56376" y="257690"/>
                      </a:lnTo>
                      <a:lnTo>
                        <a:pt x="89594" y="277038"/>
                      </a:lnTo>
                      <a:lnTo>
                        <a:pt x="144779" y="288289"/>
                      </a:lnTo>
                      <a:lnTo>
                        <a:pt x="163929" y="287079"/>
                      </a:lnTo>
                      <a:lnTo>
                        <a:pt x="215900" y="267969"/>
                      </a:lnTo>
                      <a:lnTo>
                        <a:pt x="258226" y="231894"/>
                      </a:lnTo>
                      <a:lnTo>
                        <a:pt x="277574" y="198695"/>
                      </a:lnTo>
                      <a:lnTo>
                        <a:pt x="288289" y="143509"/>
                      </a:lnTo>
                      <a:lnTo>
                        <a:pt x="287099" y="124360"/>
                      </a:lnTo>
                      <a:lnTo>
                        <a:pt x="269239" y="72389"/>
                      </a:lnTo>
                      <a:lnTo>
                        <a:pt x="245903" y="41433"/>
                      </a:lnTo>
                      <a:lnTo>
                        <a:pt x="198893" y="10715"/>
                      </a:lnTo>
                      <a:lnTo>
                        <a:pt x="144779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object 28">
                  <a:extLst>
                    <a:ext uri="{FF2B5EF4-FFF2-40B4-BE49-F238E27FC236}">
                      <a16:creationId xmlns:a16="http://schemas.microsoft.com/office/drawing/2014/main" id="{675C84D7-2469-4CFB-BFD9-32B26BD05EC4}"/>
                    </a:ext>
                  </a:extLst>
                </p:cNvPr>
                <p:cNvSpPr/>
                <p:nvPr/>
              </p:nvSpPr>
              <p:spPr>
                <a:xfrm>
                  <a:off x="7451090" y="4931409"/>
                  <a:ext cx="288290" cy="28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90" h="288289">
                      <a:moveTo>
                        <a:pt x="144779" y="288289"/>
                      </a:moveTo>
                      <a:lnTo>
                        <a:pt x="89594" y="277038"/>
                      </a:lnTo>
                      <a:lnTo>
                        <a:pt x="56376" y="257690"/>
                      </a:lnTo>
                      <a:lnTo>
                        <a:pt x="19050" y="215900"/>
                      </a:lnTo>
                      <a:lnTo>
                        <a:pt x="1190" y="162857"/>
                      </a:lnTo>
                      <a:lnTo>
                        <a:pt x="0" y="143509"/>
                      </a:lnTo>
                      <a:lnTo>
                        <a:pt x="1190" y="124360"/>
                      </a:lnTo>
                      <a:lnTo>
                        <a:pt x="19050" y="72389"/>
                      </a:lnTo>
                      <a:lnTo>
                        <a:pt x="42386" y="41433"/>
                      </a:lnTo>
                      <a:lnTo>
                        <a:pt x="89594" y="10715"/>
                      </a:lnTo>
                      <a:lnTo>
                        <a:pt x="144779" y="0"/>
                      </a:lnTo>
                      <a:lnTo>
                        <a:pt x="163929" y="1190"/>
                      </a:lnTo>
                      <a:lnTo>
                        <a:pt x="215900" y="19050"/>
                      </a:lnTo>
                      <a:lnTo>
                        <a:pt x="258226" y="55661"/>
                      </a:lnTo>
                      <a:lnTo>
                        <a:pt x="277574" y="89396"/>
                      </a:lnTo>
                      <a:lnTo>
                        <a:pt x="288289" y="143509"/>
                      </a:lnTo>
                      <a:lnTo>
                        <a:pt x="287099" y="162857"/>
                      </a:lnTo>
                      <a:lnTo>
                        <a:pt x="269239" y="215900"/>
                      </a:lnTo>
                      <a:lnTo>
                        <a:pt x="231913" y="257690"/>
                      </a:lnTo>
                      <a:lnTo>
                        <a:pt x="198893" y="277038"/>
                      </a:lnTo>
                      <a:lnTo>
                        <a:pt x="144779" y="288289"/>
                      </a:lnTo>
                      <a:close/>
                    </a:path>
                  </a:pathLst>
                </a:custGeom>
                <a:ln w="3175">
                  <a:solidFill>
                    <a:srgbClr val="7F7F7F"/>
                  </a:solidFill>
                </a:ln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object 29">
                  <a:extLst>
                    <a:ext uri="{FF2B5EF4-FFF2-40B4-BE49-F238E27FC236}">
                      <a16:creationId xmlns:a16="http://schemas.microsoft.com/office/drawing/2014/main" id="{62B6ED22-3A11-4EA0-A26B-DBF7CBCAEE96}"/>
                    </a:ext>
                  </a:extLst>
                </p:cNvPr>
                <p:cNvSpPr txBox="1"/>
                <p:nvPr/>
              </p:nvSpPr>
              <p:spPr>
                <a:xfrm>
                  <a:off x="7519669" y="4913629"/>
                  <a:ext cx="153035" cy="29972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noAutofit/>
                </a:bodyPr>
                <a:lstStyle/>
                <a:p>
                  <a:pPr marL="127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3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FD6EDC6-5665-478B-8F18-55F952DEBE65}"/>
                  </a:ext>
                </a:extLst>
              </p:cNvPr>
              <p:cNvGrpSpPr/>
              <p:nvPr/>
            </p:nvGrpSpPr>
            <p:grpSpPr>
              <a:xfrm>
                <a:off x="9141748" y="3616576"/>
                <a:ext cx="288290" cy="304800"/>
                <a:chOff x="8602980" y="4913629"/>
                <a:chExt cx="288290" cy="304800"/>
              </a:xfrm>
            </p:grpSpPr>
            <p:sp>
              <p:nvSpPr>
                <p:cNvPr id="36" name="object 30">
                  <a:extLst>
                    <a:ext uri="{FF2B5EF4-FFF2-40B4-BE49-F238E27FC236}">
                      <a16:creationId xmlns:a16="http://schemas.microsoft.com/office/drawing/2014/main" id="{DB6C1142-B35A-4B3F-AF0B-4523A4B151FB}"/>
                    </a:ext>
                  </a:extLst>
                </p:cNvPr>
                <p:cNvSpPr/>
                <p:nvPr/>
              </p:nvSpPr>
              <p:spPr>
                <a:xfrm>
                  <a:off x="8602980" y="4931409"/>
                  <a:ext cx="288290" cy="287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90" h="287020">
                      <a:moveTo>
                        <a:pt x="143510" y="0"/>
                      </a:moveTo>
                      <a:lnTo>
                        <a:pt x="89396" y="10179"/>
                      </a:lnTo>
                      <a:lnTo>
                        <a:pt x="56197" y="29329"/>
                      </a:lnTo>
                      <a:lnTo>
                        <a:pt x="19050" y="71119"/>
                      </a:lnTo>
                      <a:lnTo>
                        <a:pt x="1190" y="124162"/>
                      </a:lnTo>
                      <a:lnTo>
                        <a:pt x="0" y="143509"/>
                      </a:lnTo>
                      <a:lnTo>
                        <a:pt x="1190" y="162857"/>
                      </a:lnTo>
                      <a:lnTo>
                        <a:pt x="19050" y="215900"/>
                      </a:lnTo>
                      <a:lnTo>
                        <a:pt x="56197" y="257690"/>
                      </a:lnTo>
                      <a:lnTo>
                        <a:pt x="89396" y="276840"/>
                      </a:lnTo>
                      <a:lnTo>
                        <a:pt x="143510" y="287019"/>
                      </a:lnTo>
                      <a:lnTo>
                        <a:pt x="162857" y="286007"/>
                      </a:lnTo>
                      <a:lnTo>
                        <a:pt x="215900" y="267969"/>
                      </a:lnTo>
                      <a:lnTo>
                        <a:pt x="257690" y="231894"/>
                      </a:lnTo>
                      <a:lnTo>
                        <a:pt x="277038" y="198695"/>
                      </a:lnTo>
                      <a:lnTo>
                        <a:pt x="288290" y="143509"/>
                      </a:lnTo>
                      <a:lnTo>
                        <a:pt x="287079" y="124162"/>
                      </a:lnTo>
                      <a:lnTo>
                        <a:pt x="267970" y="71119"/>
                      </a:lnTo>
                      <a:lnTo>
                        <a:pt x="231894" y="29329"/>
                      </a:lnTo>
                      <a:lnTo>
                        <a:pt x="198695" y="10179"/>
                      </a:lnTo>
                      <a:lnTo>
                        <a:pt x="143510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object 31">
                  <a:extLst>
                    <a:ext uri="{FF2B5EF4-FFF2-40B4-BE49-F238E27FC236}">
                      <a16:creationId xmlns:a16="http://schemas.microsoft.com/office/drawing/2014/main" id="{CF9EBAA9-B46B-4BF9-8772-32D8924FCC3D}"/>
                    </a:ext>
                  </a:extLst>
                </p:cNvPr>
                <p:cNvSpPr/>
                <p:nvPr/>
              </p:nvSpPr>
              <p:spPr>
                <a:xfrm>
                  <a:off x="8602980" y="4931409"/>
                  <a:ext cx="288290" cy="287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90" h="287020">
                      <a:moveTo>
                        <a:pt x="143510" y="287019"/>
                      </a:moveTo>
                      <a:lnTo>
                        <a:pt x="89396" y="276840"/>
                      </a:lnTo>
                      <a:lnTo>
                        <a:pt x="56197" y="257690"/>
                      </a:lnTo>
                      <a:lnTo>
                        <a:pt x="19050" y="215900"/>
                      </a:lnTo>
                      <a:lnTo>
                        <a:pt x="1190" y="162857"/>
                      </a:lnTo>
                      <a:lnTo>
                        <a:pt x="0" y="143509"/>
                      </a:lnTo>
                      <a:lnTo>
                        <a:pt x="1190" y="124162"/>
                      </a:lnTo>
                      <a:lnTo>
                        <a:pt x="19050" y="71119"/>
                      </a:lnTo>
                      <a:lnTo>
                        <a:pt x="56197" y="29329"/>
                      </a:lnTo>
                      <a:lnTo>
                        <a:pt x="89396" y="10179"/>
                      </a:lnTo>
                      <a:lnTo>
                        <a:pt x="143510" y="0"/>
                      </a:lnTo>
                      <a:lnTo>
                        <a:pt x="162857" y="1012"/>
                      </a:lnTo>
                      <a:lnTo>
                        <a:pt x="215900" y="19050"/>
                      </a:lnTo>
                      <a:lnTo>
                        <a:pt x="257690" y="55125"/>
                      </a:lnTo>
                      <a:lnTo>
                        <a:pt x="277038" y="88324"/>
                      </a:lnTo>
                      <a:lnTo>
                        <a:pt x="288290" y="143509"/>
                      </a:lnTo>
                      <a:lnTo>
                        <a:pt x="287079" y="162857"/>
                      </a:lnTo>
                      <a:lnTo>
                        <a:pt x="267970" y="215900"/>
                      </a:lnTo>
                      <a:lnTo>
                        <a:pt x="231894" y="257690"/>
                      </a:lnTo>
                      <a:lnTo>
                        <a:pt x="198695" y="276840"/>
                      </a:lnTo>
                      <a:lnTo>
                        <a:pt x="143510" y="287019"/>
                      </a:lnTo>
                      <a:close/>
                    </a:path>
                  </a:pathLst>
                </a:custGeom>
                <a:ln w="3175">
                  <a:solidFill>
                    <a:srgbClr val="7F7F7F"/>
                  </a:solidFill>
                </a:ln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bject 32">
                  <a:extLst>
                    <a:ext uri="{FF2B5EF4-FFF2-40B4-BE49-F238E27FC236}">
                      <a16:creationId xmlns:a16="http://schemas.microsoft.com/office/drawing/2014/main" id="{7E355BD3-9807-4E6B-97A0-A7DA7E0F6B42}"/>
                    </a:ext>
                  </a:extLst>
                </p:cNvPr>
                <p:cNvSpPr txBox="1"/>
                <p:nvPr/>
              </p:nvSpPr>
              <p:spPr>
                <a:xfrm>
                  <a:off x="8670290" y="4913629"/>
                  <a:ext cx="153035" cy="29972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noAutofit/>
                </a:bodyPr>
                <a:lstStyle/>
                <a:p>
                  <a:pPr marL="127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4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0D98AA13-1D64-4276-8E37-F44D4A3EFB19}"/>
                  </a:ext>
                </a:extLst>
              </p:cNvPr>
              <p:cNvGrpSpPr/>
              <p:nvPr/>
            </p:nvGrpSpPr>
            <p:grpSpPr>
              <a:xfrm>
                <a:off x="6193241" y="3613401"/>
                <a:ext cx="288290" cy="306070"/>
                <a:chOff x="5974079" y="3436620"/>
                <a:chExt cx="288290" cy="306070"/>
              </a:xfrm>
            </p:grpSpPr>
            <p:sp>
              <p:nvSpPr>
                <p:cNvPr id="39" name="object 33">
                  <a:extLst>
                    <a:ext uri="{FF2B5EF4-FFF2-40B4-BE49-F238E27FC236}">
                      <a16:creationId xmlns:a16="http://schemas.microsoft.com/office/drawing/2014/main" id="{C3407290-82AC-4C82-ACD1-B47593F3C794}"/>
                    </a:ext>
                  </a:extLst>
                </p:cNvPr>
                <p:cNvSpPr/>
                <p:nvPr/>
              </p:nvSpPr>
              <p:spPr>
                <a:xfrm>
                  <a:off x="5974079" y="3454400"/>
                  <a:ext cx="288290" cy="28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89" h="288289">
                      <a:moveTo>
                        <a:pt x="144780" y="0"/>
                      </a:moveTo>
                      <a:lnTo>
                        <a:pt x="89594" y="10715"/>
                      </a:lnTo>
                      <a:lnTo>
                        <a:pt x="56395" y="30063"/>
                      </a:lnTo>
                      <a:lnTo>
                        <a:pt x="20320" y="72389"/>
                      </a:lnTo>
                      <a:lnTo>
                        <a:pt x="1210" y="125432"/>
                      </a:lnTo>
                      <a:lnTo>
                        <a:pt x="0" y="144779"/>
                      </a:lnTo>
                      <a:lnTo>
                        <a:pt x="1210" y="163393"/>
                      </a:lnTo>
                      <a:lnTo>
                        <a:pt x="20320" y="215900"/>
                      </a:lnTo>
                      <a:lnTo>
                        <a:pt x="56395" y="258226"/>
                      </a:lnTo>
                      <a:lnTo>
                        <a:pt x="89594" y="277574"/>
                      </a:lnTo>
                      <a:lnTo>
                        <a:pt x="144780" y="288289"/>
                      </a:lnTo>
                      <a:lnTo>
                        <a:pt x="163929" y="287099"/>
                      </a:lnTo>
                      <a:lnTo>
                        <a:pt x="215900" y="269239"/>
                      </a:lnTo>
                      <a:lnTo>
                        <a:pt x="246856" y="245903"/>
                      </a:lnTo>
                      <a:lnTo>
                        <a:pt x="277574" y="198715"/>
                      </a:lnTo>
                      <a:lnTo>
                        <a:pt x="288290" y="144779"/>
                      </a:lnTo>
                      <a:lnTo>
                        <a:pt x="287099" y="125432"/>
                      </a:lnTo>
                      <a:lnTo>
                        <a:pt x="269240" y="72389"/>
                      </a:lnTo>
                      <a:lnTo>
                        <a:pt x="232628" y="30063"/>
                      </a:lnTo>
                      <a:lnTo>
                        <a:pt x="198893" y="10715"/>
                      </a:lnTo>
                      <a:lnTo>
                        <a:pt x="144780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object 34">
                  <a:extLst>
                    <a:ext uri="{FF2B5EF4-FFF2-40B4-BE49-F238E27FC236}">
                      <a16:creationId xmlns:a16="http://schemas.microsoft.com/office/drawing/2014/main" id="{3C5B8726-9418-4A23-8918-4F2DAA07ED4D}"/>
                    </a:ext>
                  </a:extLst>
                </p:cNvPr>
                <p:cNvSpPr/>
                <p:nvPr/>
              </p:nvSpPr>
              <p:spPr>
                <a:xfrm>
                  <a:off x="5974079" y="3454400"/>
                  <a:ext cx="288290" cy="28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89" h="288289">
                      <a:moveTo>
                        <a:pt x="144780" y="288289"/>
                      </a:moveTo>
                      <a:lnTo>
                        <a:pt x="89594" y="277574"/>
                      </a:lnTo>
                      <a:lnTo>
                        <a:pt x="56395" y="258226"/>
                      </a:lnTo>
                      <a:lnTo>
                        <a:pt x="20320" y="215900"/>
                      </a:lnTo>
                      <a:lnTo>
                        <a:pt x="1210" y="163393"/>
                      </a:lnTo>
                      <a:lnTo>
                        <a:pt x="0" y="144779"/>
                      </a:lnTo>
                      <a:lnTo>
                        <a:pt x="1210" y="125432"/>
                      </a:lnTo>
                      <a:lnTo>
                        <a:pt x="20320" y="72389"/>
                      </a:lnTo>
                      <a:lnTo>
                        <a:pt x="56395" y="30063"/>
                      </a:lnTo>
                      <a:lnTo>
                        <a:pt x="89594" y="10715"/>
                      </a:lnTo>
                      <a:lnTo>
                        <a:pt x="144780" y="0"/>
                      </a:lnTo>
                      <a:lnTo>
                        <a:pt x="163929" y="1190"/>
                      </a:lnTo>
                      <a:lnTo>
                        <a:pt x="215900" y="19050"/>
                      </a:lnTo>
                      <a:lnTo>
                        <a:pt x="246856" y="42386"/>
                      </a:lnTo>
                      <a:lnTo>
                        <a:pt x="277574" y="89594"/>
                      </a:lnTo>
                      <a:lnTo>
                        <a:pt x="288290" y="144779"/>
                      </a:lnTo>
                      <a:lnTo>
                        <a:pt x="287099" y="163393"/>
                      </a:lnTo>
                      <a:lnTo>
                        <a:pt x="269240" y="215900"/>
                      </a:lnTo>
                      <a:lnTo>
                        <a:pt x="232628" y="258226"/>
                      </a:lnTo>
                      <a:lnTo>
                        <a:pt x="198893" y="277574"/>
                      </a:lnTo>
                      <a:lnTo>
                        <a:pt x="144780" y="288289"/>
                      </a:lnTo>
                      <a:close/>
                    </a:path>
                  </a:pathLst>
                </a:custGeom>
                <a:ln w="3175">
                  <a:solidFill>
                    <a:srgbClr val="7F7F7F"/>
                  </a:solidFill>
                </a:ln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object 35">
                  <a:extLst>
                    <a:ext uri="{FF2B5EF4-FFF2-40B4-BE49-F238E27FC236}">
                      <a16:creationId xmlns:a16="http://schemas.microsoft.com/office/drawing/2014/main" id="{1B980F17-D4AB-4429-9438-575B00580C8A}"/>
                    </a:ext>
                  </a:extLst>
                </p:cNvPr>
                <p:cNvSpPr txBox="1"/>
                <p:nvPr/>
              </p:nvSpPr>
              <p:spPr>
                <a:xfrm>
                  <a:off x="6042659" y="3436620"/>
                  <a:ext cx="153035" cy="29972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noAutofit/>
                </a:bodyPr>
                <a:lstStyle/>
                <a:p>
                  <a:pPr marL="127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5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  <p:pic>
            <p:nvPicPr>
              <p:cNvPr id="55" name="Picture 2" descr="Bildergebnis für estimote beacons">
                <a:extLst>
                  <a:ext uri="{FF2B5EF4-FFF2-40B4-BE49-F238E27FC236}">
                    <a16:creationId xmlns:a16="http://schemas.microsoft.com/office/drawing/2014/main" id="{B7547DC2-F885-4905-BEE2-8958183D6A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879" y="2305481"/>
                <a:ext cx="1225470" cy="18382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object 3">
                <a:extLst>
                  <a:ext uri="{FF2B5EF4-FFF2-40B4-BE49-F238E27FC236}">
                    <a16:creationId xmlns:a16="http://schemas.microsoft.com/office/drawing/2014/main" id="{1F3E02C2-1288-4DD0-ABAE-C324D57D9DCF}"/>
                  </a:ext>
                </a:extLst>
              </p:cNvPr>
              <p:cNvSpPr txBox="1"/>
              <p:nvPr/>
            </p:nvSpPr>
            <p:spPr>
              <a:xfrm>
                <a:off x="3430889" y="5235309"/>
                <a:ext cx="1903537" cy="532196"/>
              </a:xfrm>
              <a:prstGeom prst="rect">
                <a:avLst/>
              </a:prstGeom>
            </p:spPr>
            <p:txBody>
              <a:bodyPr vert="horz" wrap="square" lIns="0" tIns="39369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9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Smartphone / Browser</a:t>
                </a:r>
                <a:endPara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60" name="object 18">
                <a:extLst>
                  <a:ext uri="{FF2B5EF4-FFF2-40B4-BE49-F238E27FC236}">
                    <a16:creationId xmlns:a16="http://schemas.microsoft.com/office/drawing/2014/main" id="{881C2770-2F7E-4FE3-8B0D-82C370B5D785}"/>
                  </a:ext>
                </a:extLst>
              </p:cNvPr>
              <p:cNvSpPr txBox="1"/>
              <p:nvPr/>
            </p:nvSpPr>
            <p:spPr>
              <a:xfrm>
                <a:off x="10805974" y="3663732"/>
                <a:ext cx="974725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Content</a:t>
                </a:r>
                <a:r>
                  <a:rPr kumimoji="0" lang="en-US" sz="1400" b="1" i="0" u="none" strike="noStrike" kern="1200" cap="none" spc="-6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14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DB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52974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fik 55">
            <a:extLst>
              <a:ext uri="{FF2B5EF4-FFF2-40B4-BE49-F238E27FC236}">
                <a16:creationId xmlns:a16="http://schemas.microsoft.com/office/drawing/2014/main" id="{3D3B87A5-924C-403D-A767-7668D9BC80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06408" y="2103522"/>
            <a:ext cx="942165" cy="121569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2A335-BEE2-4599-93BD-FE8479025F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Hiking as a Service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0D8C0-5E85-4553-9B83-00A57C5721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MVP - Route</a:t>
            </a:r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75F6F1A4-3412-47F0-9606-EE0C44BF2AC1}"/>
              </a:ext>
            </a:extLst>
          </p:cNvPr>
          <p:cNvSpPr/>
          <p:nvPr/>
        </p:nvSpPr>
        <p:spPr>
          <a:xfrm rot="5400000">
            <a:off x="10304286" y="2082838"/>
            <a:ext cx="400050" cy="1257064"/>
          </a:xfrm>
          <a:custGeom>
            <a:avLst/>
            <a:gdLst/>
            <a:ahLst/>
            <a:cxnLst/>
            <a:rect l="l" t="t" r="r" b="b"/>
            <a:pathLst>
              <a:path w="400050" h="786129">
                <a:moveTo>
                  <a:pt x="400050" y="629919"/>
                </a:moveTo>
                <a:lnTo>
                  <a:pt x="0" y="629919"/>
                </a:lnTo>
                <a:lnTo>
                  <a:pt x="199390" y="786130"/>
                </a:lnTo>
                <a:lnTo>
                  <a:pt x="400050" y="629919"/>
                </a:lnTo>
                <a:close/>
              </a:path>
              <a:path w="400050" h="786129">
                <a:moveTo>
                  <a:pt x="299720" y="156210"/>
                </a:moveTo>
                <a:lnTo>
                  <a:pt x="100330" y="156210"/>
                </a:lnTo>
                <a:lnTo>
                  <a:pt x="100330" y="629919"/>
                </a:lnTo>
                <a:lnTo>
                  <a:pt x="299720" y="629919"/>
                </a:lnTo>
                <a:lnTo>
                  <a:pt x="299720" y="156210"/>
                </a:lnTo>
                <a:close/>
              </a:path>
              <a:path w="400050" h="786129">
                <a:moveTo>
                  <a:pt x="199390" y="0"/>
                </a:moveTo>
                <a:lnTo>
                  <a:pt x="0" y="156210"/>
                </a:lnTo>
                <a:lnTo>
                  <a:pt x="400050" y="156210"/>
                </a:lnTo>
                <a:lnTo>
                  <a:pt x="19939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60B6371-81CA-473D-AF42-0318015F5D77}"/>
              </a:ext>
            </a:extLst>
          </p:cNvPr>
          <p:cNvGrpSpPr/>
          <p:nvPr/>
        </p:nvGrpSpPr>
        <p:grpSpPr>
          <a:xfrm flipH="1">
            <a:off x="8311522" y="2522775"/>
            <a:ext cx="904180" cy="377190"/>
            <a:chOff x="5256529" y="3411220"/>
            <a:chExt cx="1727201" cy="377190"/>
          </a:xfrm>
          <a:solidFill>
            <a:schemeClr val="bg2"/>
          </a:solidFill>
        </p:grpSpPr>
        <p:sp>
          <p:nvSpPr>
            <p:cNvPr id="50" name="object 13">
              <a:extLst>
                <a:ext uri="{FF2B5EF4-FFF2-40B4-BE49-F238E27FC236}">
                  <a16:creationId xmlns:a16="http://schemas.microsoft.com/office/drawing/2014/main" id="{F6D4F748-F4C5-4248-AA4D-2BCEFBBF252C}"/>
                </a:ext>
              </a:extLst>
            </p:cNvPr>
            <p:cNvSpPr/>
            <p:nvPr/>
          </p:nvSpPr>
          <p:spPr>
            <a:xfrm>
              <a:off x="5709920" y="3510597"/>
              <a:ext cx="1273810" cy="179705"/>
            </a:xfrm>
            <a:custGeom>
              <a:avLst/>
              <a:gdLst/>
              <a:ahLst/>
              <a:cxnLst/>
              <a:rect l="l" t="t" r="r" b="b"/>
              <a:pathLst>
                <a:path w="1273809" h="179704">
                  <a:moveTo>
                    <a:pt x="0" y="179704"/>
                  </a:moveTo>
                  <a:lnTo>
                    <a:pt x="1273809" y="179704"/>
                  </a:lnTo>
                  <a:lnTo>
                    <a:pt x="1273809" y="0"/>
                  </a:lnTo>
                  <a:lnTo>
                    <a:pt x="0" y="0"/>
                  </a:lnTo>
                  <a:lnTo>
                    <a:pt x="0" y="1797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bject 14">
              <a:extLst>
                <a:ext uri="{FF2B5EF4-FFF2-40B4-BE49-F238E27FC236}">
                  <a16:creationId xmlns:a16="http://schemas.microsoft.com/office/drawing/2014/main" id="{B73828DB-3AE0-48D6-B734-C820E3170C01}"/>
                </a:ext>
              </a:extLst>
            </p:cNvPr>
            <p:cNvSpPr/>
            <p:nvPr/>
          </p:nvSpPr>
          <p:spPr>
            <a:xfrm>
              <a:off x="5256529" y="3411220"/>
              <a:ext cx="566420" cy="377190"/>
            </a:xfrm>
            <a:custGeom>
              <a:avLst/>
              <a:gdLst/>
              <a:ahLst/>
              <a:cxnLst/>
              <a:rect l="l" t="t" r="r" b="b"/>
              <a:pathLst>
                <a:path w="566420" h="377189">
                  <a:moveTo>
                    <a:pt x="566420" y="0"/>
                  </a:moveTo>
                  <a:lnTo>
                    <a:pt x="0" y="189229"/>
                  </a:lnTo>
                  <a:lnTo>
                    <a:pt x="566420" y="377189"/>
                  </a:lnTo>
                  <a:lnTo>
                    <a:pt x="56642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D535722-F7A2-4646-9A55-FDED9CFF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6560" y="6356350"/>
            <a:ext cx="1425112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39290685-3696-4F85-9B35-7128AD340C94}"/>
              </a:ext>
            </a:extLst>
          </p:cNvPr>
          <p:cNvSpPr txBox="1"/>
          <p:nvPr/>
        </p:nvSpPr>
        <p:spPr>
          <a:xfrm>
            <a:off x="8030891" y="1581838"/>
            <a:ext cx="1228093" cy="510778"/>
          </a:xfrm>
          <a:prstGeom prst="round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DD1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info push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DD1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(URL)</a:t>
            </a:r>
          </a:p>
        </p:txBody>
      </p:sp>
      <p:pic>
        <p:nvPicPr>
          <p:cNvPr id="58" name="Grafik 57">
            <a:extLst>
              <a:ext uri="{FF2B5EF4-FFF2-40B4-BE49-F238E27FC236}">
                <a16:creationId xmlns:a16="http://schemas.microsoft.com/office/drawing/2014/main" id="{13BD96A1-E34E-48CC-B109-A444D9EEFFF0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25150" y="2364037"/>
            <a:ext cx="1063287" cy="694667"/>
          </a:xfrm>
          <a:prstGeom prst="rect">
            <a:avLst/>
          </a:prstGeom>
        </p:spPr>
      </p:pic>
      <p:sp>
        <p:nvSpPr>
          <p:cNvPr id="61" name="object 3">
            <a:extLst>
              <a:ext uri="{FF2B5EF4-FFF2-40B4-BE49-F238E27FC236}">
                <a16:creationId xmlns:a16="http://schemas.microsoft.com/office/drawing/2014/main" id="{6ACDD026-3066-490C-9519-083A0825AB5A}"/>
              </a:ext>
            </a:extLst>
          </p:cNvPr>
          <p:cNvSpPr txBox="1"/>
          <p:nvPr/>
        </p:nvSpPr>
        <p:spPr>
          <a:xfrm>
            <a:off x="8962020" y="3323538"/>
            <a:ext cx="1230939" cy="28597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Smartphone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2" name="object 3">
            <a:extLst>
              <a:ext uri="{FF2B5EF4-FFF2-40B4-BE49-F238E27FC236}">
                <a16:creationId xmlns:a16="http://schemas.microsoft.com/office/drawing/2014/main" id="{1AFE72B3-5A7B-4A63-9829-214EA62FB44F}"/>
              </a:ext>
            </a:extLst>
          </p:cNvPr>
          <p:cNvSpPr txBox="1"/>
          <p:nvPr/>
        </p:nvSpPr>
        <p:spPr>
          <a:xfrm>
            <a:off x="11335383" y="3319218"/>
            <a:ext cx="642819" cy="28597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CEB1B2-F348-4CD0-80E9-CB54787D474A}"/>
              </a:ext>
            </a:extLst>
          </p:cNvPr>
          <p:cNvGrpSpPr/>
          <p:nvPr/>
        </p:nvGrpSpPr>
        <p:grpSpPr>
          <a:xfrm>
            <a:off x="3077598" y="2257088"/>
            <a:ext cx="5238986" cy="3569805"/>
            <a:chOff x="132199" y="1595102"/>
            <a:chExt cx="5238986" cy="3569805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4865CC90-F292-45C0-8BA9-6052209DF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r="18478" b="3211"/>
            <a:stretch/>
          </p:blipFill>
          <p:spPr>
            <a:xfrm>
              <a:off x="132199" y="1595102"/>
              <a:ext cx="5238986" cy="3569805"/>
            </a:xfrm>
            <a:prstGeom prst="rect">
              <a:avLst/>
            </a:prstGeom>
          </p:spPr>
        </p:pic>
        <p:sp>
          <p:nvSpPr>
            <p:cNvPr id="63" name="conceptText1">
              <a:extLst>
                <a:ext uri="{FF2B5EF4-FFF2-40B4-BE49-F238E27FC236}">
                  <a16:creationId xmlns:a16="http://schemas.microsoft.com/office/drawing/2014/main" id="{BFC7757E-1B2C-460B-92F7-66703FAA7AAD}"/>
                </a:ext>
              </a:extLst>
            </p:cNvPr>
            <p:cNvSpPr txBox="1">
              <a:spLocks/>
            </p:cNvSpPr>
            <p:nvPr>
              <p:custDataLst>
                <p:tags r:id="rId13"/>
              </p:custDataLst>
            </p:nvPr>
          </p:nvSpPr>
          <p:spPr>
            <a:xfrm>
              <a:off x="152883" y="3272277"/>
              <a:ext cx="1200647" cy="615503"/>
            </a:xfrm>
            <a:prstGeom prst="roundRect">
              <a:avLst/>
            </a:prstGeom>
            <a:solidFill>
              <a:schemeClr val="accent2"/>
            </a:solidFill>
          </p:spPr>
          <p:txBody>
            <a:bodyPr vert="horz" lIns="36000" tIns="36000" rIns="36000" bIns="36000" rtlCol="0" anchor="ctr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D16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Selection of the hiking trail</a:t>
              </a:r>
            </a:p>
          </p:txBody>
        </p:sp>
        <p:sp>
          <p:nvSpPr>
            <p:cNvPr id="64" name="conceptText1">
              <a:extLst>
                <a:ext uri="{FF2B5EF4-FFF2-40B4-BE49-F238E27FC236}">
                  <a16:creationId xmlns:a16="http://schemas.microsoft.com/office/drawing/2014/main" id="{FE9F9490-77D0-4B3B-A70D-2C2A5A302AC4}"/>
                </a:ext>
              </a:extLst>
            </p:cNvPr>
            <p:cNvSpPr txBox="1">
              <a:spLocks/>
            </p:cNvSpPr>
            <p:nvPr>
              <p:custDataLst>
                <p:tags r:id="rId14"/>
              </p:custDataLst>
            </p:nvPr>
          </p:nvSpPr>
          <p:spPr>
            <a:xfrm>
              <a:off x="416800" y="4473222"/>
              <a:ext cx="1200647" cy="615503"/>
            </a:xfrm>
            <a:prstGeom prst="roundRect">
              <a:avLst/>
            </a:prstGeom>
            <a:solidFill>
              <a:schemeClr val="accent2"/>
            </a:solidFill>
          </p:spPr>
          <p:txBody>
            <a:bodyPr vert="horz" lIns="36000" tIns="36000" rIns="36000" bIns="36000" rtlCol="0" anchor="ctr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D16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Hiking tour part one: Start</a:t>
              </a:r>
            </a:p>
          </p:txBody>
        </p:sp>
        <p:sp>
          <p:nvSpPr>
            <p:cNvPr id="65" name="conceptText1">
              <a:extLst>
                <a:ext uri="{FF2B5EF4-FFF2-40B4-BE49-F238E27FC236}">
                  <a16:creationId xmlns:a16="http://schemas.microsoft.com/office/drawing/2014/main" id="{21C24DB5-74E4-4646-9541-44ABADE3C2D7}"/>
                </a:ext>
              </a:extLst>
            </p:cNvPr>
            <p:cNvSpPr txBox="1">
              <a:spLocks/>
            </p:cNvSpPr>
            <p:nvPr>
              <p:custDataLst>
                <p:tags r:id="rId15"/>
              </p:custDataLst>
            </p:nvPr>
          </p:nvSpPr>
          <p:spPr>
            <a:xfrm>
              <a:off x="3674511" y="2983034"/>
              <a:ext cx="1200647" cy="615503"/>
            </a:xfrm>
            <a:prstGeom prst="roundRect">
              <a:avLst/>
            </a:prstGeom>
            <a:solidFill>
              <a:schemeClr val="accent2"/>
            </a:solidFill>
          </p:spPr>
          <p:txBody>
            <a:bodyPr vert="horz" lIns="36000" tIns="36000" rIns="36000" bIns="36000" rtlCol="0" anchor="ctr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D16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Hiking tour part two: Lunch break</a:t>
              </a:r>
            </a:p>
          </p:txBody>
        </p:sp>
        <p:sp>
          <p:nvSpPr>
            <p:cNvPr id="66" name="conceptText1">
              <a:extLst>
                <a:ext uri="{FF2B5EF4-FFF2-40B4-BE49-F238E27FC236}">
                  <a16:creationId xmlns:a16="http://schemas.microsoft.com/office/drawing/2014/main" id="{F784250C-8D87-4883-B4D5-CC18F19DCC8B}"/>
                </a:ext>
              </a:extLst>
            </p:cNvPr>
            <p:cNvSpPr txBox="1">
              <a:spLocks/>
            </p:cNvSpPr>
            <p:nvPr>
              <p:custDataLst>
                <p:tags r:id="rId16"/>
              </p:custDataLst>
            </p:nvPr>
          </p:nvSpPr>
          <p:spPr>
            <a:xfrm>
              <a:off x="1876754" y="2596767"/>
              <a:ext cx="1200647" cy="615503"/>
            </a:xfrm>
            <a:prstGeom prst="roundRect">
              <a:avLst/>
            </a:prstGeom>
            <a:solidFill>
              <a:schemeClr val="accent2"/>
            </a:solidFill>
          </p:spPr>
          <p:txBody>
            <a:bodyPr vert="horz" lIns="36000" tIns="36000" rIns="36000" bIns="36000" rtlCol="0" anchor="ctr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D16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Hiking tour part three: End</a:t>
              </a:r>
            </a:p>
          </p:txBody>
        </p:sp>
      </p:grpSp>
      <p:sp>
        <p:nvSpPr>
          <p:cNvPr id="23" name="conceptText1">
            <a:extLst>
              <a:ext uri="{FF2B5EF4-FFF2-40B4-BE49-F238E27FC236}">
                <a16:creationId xmlns:a16="http://schemas.microsoft.com/office/drawing/2014/main" id="{828DB2D5-2D1A-45EF-8AEB-E6537236F4E3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54597" y="1839772"/>
            <a:ext cx="2398638" cy="488050"/>
          </a:xfrm>
          <a:prstGeom prst="rect">
            <a:avLst/>
          </a:prstGeom>
          <a:solidFill>
            <a:srgbClr val="DCDCDC"/>
          </a:solidFill>
          <a:ln w="19050">
            <a:solidFill>
              <a:schemeClr val="accent2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Receive the info push from the Beacon</a:t>
            </a:r>
          </a:p>
        </p:txBody>
      </p:sp>
      <p:sp>
        <p:nvSpPr>
          <p:cNvPr id="24" name="conceptText1">
            <a:extLst>
              <a:ext uri="{FF2B5EF4-FFF2-40B4-BE49-F238E27FC236}">
                <a16:creationId xmlns:a16="http://schemas.microsoft.com/office/drawing/2014/main" id="{2604768D-A5F5-419B-A81E-9DD99B4BC0A9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54598" y="2370365"/>
            <a:ext cx="2398638" cy="753082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Set your personal preferences. Length, view points and break point for lunch.</a:t>
            </a:r>
          </a:p>
        </p:txBody>
      </p:sp>
      <p:sp>
        <p:nvSpPr>
          <p:cNvPr id="26" name="conceptText1">
            <a:extLst>
              <a:ext uri="{FF2B5EF4-FFF2-40B4-BE49-F238E27FC236}">
                <a16:creationId xmlns:a16="http://schemas.microsoft.com/office/drawing/2014/main" id="{D3934FCC-F56A-4954-8827-2B3A14D20296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54597" y="3686937"/>
            <a:ext cx="2398638" cy="463678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Browse to the recommended hiking trail</a:t>
            </a:r>
          </a:p>
        </p:txBody>
      </p:sp>
      <p:sp>
        <p:nvSpPr>
          <p:cNvPr id="27" name="conceptText1">
            <a:extLst>
              <a:ext uri="{FF2B5EF4-FFF2-40B4-BE49-F238E27FC236}">
                <a16:creationId xmlns:a16="http://schemas.microsoft.com/office/drawing/2014/main" id="{DC5D2E8D-1117-4F56-AB05-9D59C6997FAC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54597" y="3165990"/>
            <a:ext cx="2398638" cy="478403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Register in the trail for additional rescue service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8050B019-7AAB-4F2B-AEAF-D5D53AB8B319}"/>
              </a:ext>
            </a:extLst>
          </p:cNvPr>
          <p:cNvSpPr txBox="1"/>
          <p:nvPr/>
        </p:nvSpPr>
        <p:spPr>
          <a:xfrm>
            <a:off x="5239844" y="5845641"/>
            <a:ext cx="895774" cy="31639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vert="horz" wrap="square" lIns="0" tIns="39369" rIns="0" bIns="0" rtlCol="0" anchor="ctr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Beacon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3E379C3-7B6C-43A6-82B4-7C6EACB0088B}"/>
              </a:ext>
            </a:extLst>
          </p:cNvPr>
          <p:cNvGrpSpPr/>
          <p:nvPr/>
        </p:nvGrpSpPr>
        <p:grpSpPr>
          <a:xfrm>
            <a:off x="171813" y="4943713"/>
            <a:ext cx="2398638" cy="1554378"/>
            <a:chOff x="171813" y="4943713"/>
            <a:chExt cx="2398638" cy="1554378"/>
          </a:xfrm>
        </p:grpSpPr>
        <p:sp>
          <p:nvSpPr>
            <p:cNvPr id="46" name="conceptText1">
              <a:extLst>
                <a:ext uri="{FF2B5EF4-FFF2-40B4-BE49-F238E27FC236}">
                  <a16:creationId xmlns:a16="http://schemas.microsoft.com/office/drawing/2014/main" id="{C65721FA-A4F1-4DDC-8B92-DF6A95030F14}"/>
                </a:ext>
              </a:extLst>
            </p:cNvPr>
            <p:cNvSpPr txBox="1">
              <a:spLocks/>
            </p:cNvSpPr>
            <p:nvPr>
              <p:custDataLst>
                <p:tags r:id="rId10"/>
              </p:custDataLst>
            </p:nvPr>
          </p:nvSpPr>
          <p:spPr>
            <a:xfrm>
              <a:off x="171813" y="4943713"/>
              <a:ext cx="2398638" cy="488050"/>
            </a:xfrm>
            <a:prstGeom prst="rect">
              <a:avLst/>
            </a:prstGeom>
            <a:solidFill>
              <a:srgbClr val="DCDCDC"/>
            </a:solidFill>
            <a:ln w="19050">
              <a:solidFill>
                <a:schemeClr val="tx1"/>
              </a:solidFill>
            </a:ln>
          </p:spPr>
          <p:txBody>
            <a:bodyPr vert="horz" lIns="36000" tIns="36000" rIns="36000" bIns="36000" rtlCol="0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Start hiking the route from the car park</a:t>
              </a:r>
            </a:p>
          </p:txBody>
        </p:sp>
        <p:sp>
          <p:nvSpPr>
            <p:cNvPr id="47" name="conceptText1">
              <a:extLst>
                <a:ext uri="{FF2B5EF4-FFF2-40B4-BE49-F238E27FC236}">
                  <a16:creationId xmlns:a16="http://schemas.microsoft.com/office/drawing/2014/main" id="{D0003E02-04B8-4096-9346-E9DFAB07BF29}"/>
                </a:ext>
              </a:extLst>
            </p:cNvPr>
            <p:cNvSpPr txBox="1">
              <a:spLocks/>
            </p:cNvSpPr>
            <p:nvPr>
              <p:custDataLst>
                <p:tags r:id="rId11"/>
              </p:custDataLst>
            </p:nvPr>
          </p:nvSpPr>
          <p:spPr>
            <a:xfrm>
              <a:off x="171813" y="5825988"/>
              <a:ext cx="2398638" cy="672103"/>
            </a:xfrm>
            <a:prstGeom prst="rect">
              <a:avLst/>
            </a:prstGeom>
            <a:solidFill>
              <a:srgbClr val="DCDCDC"/>
            </a:solidFill>
            <a:ln w="19050">
              <a:solidFill>
                <a:schemeClr val="tx1"/>
              </a:solidFill>
            </a:ln>
          </p:spPr>
          <p:txBody>
            <a:bodyPr vert="horz" lIns="36000" tIns="36000" rIns="36000" bIns="36000" rtlCol="0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Receive location based information (e.g. best view, environment)</a:t>
              </a:r>
            </a:p>
          </p:txBody>
        </p:sp>
        <p:sp>
          <p:nvSpPr>
            <p:cNvPr id="48" name="conceptText1">
              <a:extLst>
                <a:ext uri="{FF2B5EF4-FFF2-40B4-BE49-F238E27FC236}">
                  <a16:creationId xmlns:a16="http://schemas.microsoft.com/office/drawing/2014/main" id="{16F17BD4-D955-48A7-B5A7-A022E49C6359}"/>
                </a:ext>
              </a:extLst>
            </p:cNvPr>
            <p:cNvSpPr txBox="1">
              <a:spLocks/>
            </p:cNvSpPr>
            <p:nvPr>
              <p:custDataLst>
                <p:tags r:id="rId12"/>
              </p:custDataLst>
            </p:nvPr>
          </p:nvSpPr>
          <p:spPr>
            <a:xfrm>
              <a:off x="171813" y="5474982"/>
              <a:ext cx="2398638" cy="307787"/>
            </a:xfrm>
            <a:prstGeom prst="rect">
              <a:avLst/>
            </a:prstGeom>
            <a:solidFill>
              <a:srgbClr val="DCDCDC"/>
            </a:solidFill>
            <a:ln w="19050">
              <a:solidFill>
                <a:schemeClr val="tx1"/>
              </a:solidFill>
            </a:ln>
          </p:spPr>
          <p:txBody>
            <a:bodyPr vert="horz" lIns="36000" tIns="36000" rIns="36000" bIns="36000" rtlCol="0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Guided tour through the trail</a:t>
              </a:r>
            </a:p>
          </p:txBody>
        </p:sp>
      </p:grpSp>
      <p:sp>
        <p:nvSpPr>
          <p:cNvPr id="59" name="conceptText1">
            <a:extLst>
              <a:ext uri="{FF2B5EF4-FFF2-40B4-BE49-F238E27FC236}">
                <a16:creationId xmlns:a16="http://schemas.microsoft.com/office/drawing/2014/main" id="{7B4B301F-4DDB-4388-8F2B-53A42E6F6E6F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4221272" y="1623705"/>
            <a:ext cx="2398638" cy="515173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Share the experience via social media after the hike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975FF5BF-54BB-4128-B868-FCFC35FA1595}"/>
              </a:ext>
            </a:extLst>
          </p:cNvPr>
          <p:cNvSpPr/>
          <p:nvPr/>
        </p:nvSpPr>
        <p:spPr>
          <a:xfrm>
            <a:off x="171813" y="4943714"/>
            <a:ext cx="2398638" cy="15543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6412174D-4960-49B3-A0D1-2413A6DFBD81}"/>
              </a:ext>
            </a:extLst>
          </p:cNvPr>
          <p:cNvSpPr/>
          <p:nvPr/>
        </p:nvSpPr>
        <p:spPr>
          <a:xfrm>
            <a:off x="154598" y="1839771"/>
            <a:ext cx="2398638" cy="23108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492AB5B8-4AF3-4F75-8033-305C45EA125E}"/>
              </a:ext>
            </a:extLst>
          </p:cNvPr>
          <p:cNvGrpSpPr/>
          <p:nvPr/>
        </p:nvGrpSpPr>
        <p:grpSpPr>
          <a:xfrm>
            <a:off x="8726512" y="4013419"/>
            <a:ext cx="2407783" cy="2065860"/>
            <a:chOff x="9176598" y="3800525"/>
            <a:chExt cx="2407783" cy="2065860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C733E822-CE53-42E5-A248-9694ECEF5C7A}"/>
                </a:ext>
              </a:extLst>
            </p:cNvPr>
            <p:cNvGrpSpPr/>
            <p:nvPr/>
          </p:nvGrpSpPr>
          <p:grpSpPr>
            <a:xfrm>
              <a:off x="9176598" y="3804058"/>
              <a:ext cx="2407247" cy="2062326"/>
              <a:chOff x="9176598" y="3804058"/>
              <a:chExt cx="2407247" cy="2062326"/>
            </a:xfrm>
          </p:grpSpPr>
          <p:sp>
            <p:nvSpPr>
              <p:cNvPr id="53" name="conceptText1">
                <a:extLst>
                  <a:ext uri="{FF2B5EF4-FFF2-40B4-BE49-F238E27FC236}">
                    <a16:creationId xmlns:a16="http://schemas.microsoft.com/office/drawing/2014/main" id="{2D4C2795-39A1-4C65-AC81-CD217B1D8972}"/>
                  </a:ext>
                </a:extLst>
              </p:cNvPr>
              <p:cNvSpPr txBox="1">
                <a:spLocks/>
              </p:cNvSpPr>
              <p:nvPr>
                <p:custDataLst>
                  <p:tags r:id="rId7"/>
                </p:custDataLst>
              </p:nvPr>
            </p:nvSpPr>
            <p:spPr>
              <a:xfrm>
                <a:off x="9185207" y="4817938"/>
                <a:ext cx="2398638" cy="282207"/>
              </a:xfrm>
              <a:prstGeom prst="rect">
                <a:avLst/>
              </a:prstGeom>
              <a:solidFill>
                <a:srgbClr val="DCDCDC"/>
              </a:solidFill>
              <a:ln w="19050">
                <a:solidFill>
                  <a:schemeClr val="tx1"/>
                </a:solidFill>
              </a:ln>
            </p:spPr>
            <p:txBody>
              <a:bodyPr vert="horz" lIns="36000" tIns="36000" rIns="36000" bIns="36000" rtlCol="0">
                <a:noAutofit/>
              </a:bodyPr>
              <a:lstStyle>
                <a:lvl1pPr marL="0" marR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1pPr>
                <a:lvl2pPr marL="177800" marR="0" indent="-17780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baseline="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2pPr>
                <a:lvl3pPr marL="361950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3pPr>
                <a:lvl4pPr marL="536575" marR="0" indent="-174625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4pPr>
                <a:lvl5pPr marL="719138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3"/>
                  </a:buClr>
                  <a:buSzTx/>
                  <a:buFont typeface="Wingdings 2" panose="05020102010507070707" pitchFamily="18" charset="2"/>
                  <a:buChar char="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463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366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268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3171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4242"/>
                    </a:solidFill>
                    <a:effectLst/>
                    <a:uLnTx/>
                    <a:uFillTx/>
                    <a:latin typeface="Calibri"/>
                    <a:ea typeface="+mn-ea"/>
                    <a:cs typeface="Calibri" panose="020F0502020204030204" pitchFamily="34" charset="0"/>
                  </a:rPr>
                  <a:t>Have a break</a:t>
                </a:r>
              </a:p>
            </p:txBody>
          </p:sp>
          <p:sp>
            <p:nvSpPr>
              <p:cNvPr id="55" name="conceptText1">
                <a:extLst>
                  <a:ext uri="{FF2B5EF4-FFF2-40B4-BE49-F238E27FC236}">
                    <a16:creationId xmlns:a16="http://schemas.microsoft.com/office/drawing/2014/main" id="{4535F247-0976-44A6-A8C8-CA29EFDE5923}"/>
                  </a:ext>
                </a:extLst>
              </p:cNvPr>
              <p:cNvSpPr txBox="1">
                <a:spLocks/>
              </p:cNvSpPr>
              <p:nvPr>
                <p:custDataLst>
                  <p:tags r:id="rId8"/>
                </p:custDataLst>
              </p:nvPr>
            </p:nvSpPr>
            <p:spPr>
              <a:xfrm>
                <a:off x="9176598" y="3804058"/>
                <a:ext cx="2398638" cy="979890"/>
              </a:xfrm>
              <a:prstGeom prst="rect">
                <a:avLst/>
              </a:prstGeom>
              <a:solidFill>
                <a:srgbClr val="DCDCDC"/>
              </a:solidFill>
              <a:ln w="19050">
                <a:solidFill>
                  <a:schemeClr val="tx1"/>
                </a:solidFill>
              </a:ln>
            </p:spPr>
            <p:txBody>
              <a:bodyPr vert="horz" lIns="36000" tIns="36000" rIns="36000" bIns="36000" rtlCol="0">
                <a:noAutofit/>
              </a:bodyPr>
              <a:lstStyle>
                <a:lvl1pPr marL="0" marR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1pPr>
                <a:lvl2pPr marL="177800" marR="0" indent="-17780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baseline="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2pPr>
                <a:lvl3pPr marL="361950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3pPr>
                <a:lvl4pPr marL="536575" marR="0" indent="-174625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4pPr>
                <a:lvl5pPr marL="719138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3"/>
                  </a:buClr>
                  <a:buSzTx/>
                  <a:buFont typeface="Wingdings 2" panose="05020102010507070707" pitchFamily="18" charset="2"/>
                  <a:buChar char="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463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366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268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3171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4242"/>
                    </a:solidFill>
                    <a:effectLst/>
                    <a:uLnTx/>
                    <a:uFillTx/>
                    <a:latin typeface="Calibri"/>
                    <a:ea typeface="+mn-ea"/>
                    <a:cs typeface="Calibri" panose="020F0502020204030204" pitchFamily="34" charset="0"/>
                  </a:rPr>
                  <a:t>Receive location based information (e.g. restaurant recommendation, special offers)</a:t>
                </a:r>
              </a:p>
            </p:txBody>
          </p:sp>
          <p:sp>
            <p:nvSpPr>
              <p:cNvPr id="57" name="conceptText1">
                <a:extLst>
                  <a:ext uri="{FF2B5EF4-FFF2-40B4-BE49-F238E27FC236}">
                    <a16:creationId xmlns:a16="http://schemas.microsoft.com/office/drawing/2014/main" id="{894EF4D2-6C2A-466C-ADC7-DAB474DE56DC}"/>
                  </a:ext>
                </a:extLst>
              </p:cNvPr>
              <p:cNvSpPr txBox="1">
                <a:spLocks/>
              </p:cNvSpPr>
              <p:nvPr>
                <p:custDataLst>
                  <p:tags r:id="rId9"/>
                </p:custDataLst>
              </p:nvPr>
            </p:nvSpPr>
            <p:spPr>
              <a:xfrm>
                <a:off x="9185207" y="5140484"/>
                <a:ext cx="2398638" cy="725900"/>
              </a:xfrm>
              <a:prstGeom prst="rect">
                <a:avLst/>
              </a:prstGeom>
              <a:solidFill>
                <a:srgbClr val="DCDCDC"/>
              </a:solidFill>
              <a:ln w="19050">
                <a:solidFill>
                  <a:schemeClr val="tx1"/>
                </a:solidFill>
              </a:ln>
            </p:spPr>
            <p:txBody>
              <a:bodyPr vert="horz" lIns="36000" tIns="36000" rIns="36000" bIns="36000" rtlCol="0">
                <a:noAutofit/>
              </a:bodyPr>
              <a:lstStyle>
                <a:lvl1pPr marL="0" marR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1pPr>
                <a:lvl2pPr marL="177800" marR="0" indent="-17780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baseline="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2pPr>
                <a:lvl3pPr marL="361950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3pPr>
                <a:lvl4pPr marL="536575" marR="0" indent="-174625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4pPr>
                <a:lvl5pPr marL="719138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3"/>
                  </a:buClr>
                  <a:buSzTx/>
                  <a:buFont typeface="Wingdings 2" panose="05020102010507070707" pitchFamily="18" charset="2"/>
                  <a:buChar char="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463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366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268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3171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4242"/>
                    </a:solidFill>
                    <a:effectLst/>
                    <a:uLnTx/>
                    <a:uFillTx/>
                    <a:latin typeface="Calibri"/>
                    <a:ea typeface="+mn-ea"/>
                    <a:cs typeface="Calibri" panose="020F0502020204030204" pitchFamily="34" charset="0"/>
                  </a:rPr>
                  <a:t>Receive location based environmental information (e.g. landslide with alternative route)</a:t>
                </a:r>
              </a:p>
            </p:txBody>
          </p:sp>
        </p:grp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285819DB-83BE-44DB-B154-74B55775288E}"/>
                </a:ext>
              </a:extLst>
            </p:cNvPr>
            <p:cNvSpPr/>
            <p:nvPr/>
          </p:nvSpPr>
          <p:spPr>
            <a:xfrm>
              <a:off x="9185743" y="3800525"/>
              <a:ext cx="2398638" cy="20658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9E4E9579-52E6-4644-B524-B7DBB610E3CD}"/>
              </a:ext>
            </a:extLst>
          </p:cNvPr>
          <p:cNvCxnSpPr>
            <a:stCxn id="68" idx="3"/>
            <a:endCxn id="63" idx="1"/>
          </p:cNvCxnSpPr>
          <p:nvPr/>
        </p:nvCxnSpPr>
        <p:spPr>
          <a:xfrm>
            <a:off x="2553236" y="2995193"/>
            <a:ext cx="545046" cy="1246822"/>
          </a:xfrm>
          <a:prstGeom prst="line">
            <a:avLst/>
          </a:prstGeom>
          <a:ln w="38100" cmpd="sng">
            <a:solidFill>
              <a:schemeClr val="bg2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82875862-42A4-4486-AF4A-974CDED94799}"/>
              </a:ext>
            </a:extLst>
          </p:cNvPr>
          <p:cNvCxnSpPr>
            <a:stCxn id="64" idx="1"/>
            <a:endCxn id="37" idx="3"/>
          </p:cNvCxnSpPr>
          <p:nvPr/>
        </p:nvCxnSpPr>
        <p:spPr>
          <a:xfrm flipH="1">
            <a:off x="2570451" y="5442960"/>
            <a:ext cx="791748" cy="277943"/>
          </a:xfrm>
          <a:prstGeom prst="line">
            <a:avLst/>
          </a:prstGeom>
          <a:ln w="38100" cmpd="sng">
            <a:solidFill>
              <a:schemeClr val="bg2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53648FA5-5E6F-4305-974A-F394B4D0E81C}"/>
              </a:ext>
            </a:extLst>
          </p:cNvPr>
          <p:cNvCxnSpPr>
            <a:cxnSpLocks/>
            <a:stCxn id="65" idx="2"/>
            <a:endCxn id="69" idx="1"/>
          </p:cNvCxnSpPr>
          <p:nvPr/>
        </p:nvCxnSpPr>
        <p:spPr>
          <a:xfrm>
            <a:off x="7220234" y="4260523"/>
            <a:ext cx="1515423" cy="785826"/>
          </a:xfrm>
          <a:prstGeom prst="line">
            <a:avLst/>
          </a:prstGeom>
          <a:ln w="38100" cmpd="sng">
            <a:solidFill>
              <a:schemeClr val="bg2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F82A46EE-92F0-4A19-98AA-A945B5DFBD0F}"/>
              </a:ext>
            </a:extLst>
          </p:cNvPr>
          <p:cNvCxnSpPr>
            <a:stCxn id="59" idx="2"/>
            <a:endCxn id="66" idx="0"/>
          </p:cNvCxnSpPr>
          <p:nvPr/>
        </p:nvCxnSpPr>
        <p:spPr>
          <a:xfrm>
            <a:off x="5420591" y="2138878"/>
            <a:ext cx="1886" cy="1119875"/>
          </a:xfrm>
          <a:prstGeom prst="line">
            <a:avLst/>
          </a:prstGeom>
          <a:ln w="38100" cmpd="sng">
            <a:solidFill>
              <a:schemeClr val="bg2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Ellipse 81">
            <a:extLst>
              <a:ext uri="{FF2B5EF4-FFF2-40B4-BE49-F238E27FC236}">
                <a16:creationId xmlns:a16="http://schemas.microsoft.com/office/drawing/2014/main" id="{A6D82D13-805A-4AA8-95BC-94502011AC7A}"/>
              </a:ext>
            </a:extLst>
          </p:cNvPr>
          <p:cNvSpPr/>
          <p:nvPr/>
        </p:nvSpPr>
        <p:spPr>
          <a:xfrm>
            <a:off x="3139926" y="526497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EBB98878-2F83-4262-BA7F-40B4D086A48A}"/>
              </a:ext>
            </a:extLst>
          </p:cNvPr>
          <p:cNvSpPr/>
          <p:nvPr/>
        </p:nvSpPr>
        <p:spPr>
          <a:xfrm>
            <a:off x="6028645" y="5671287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4FADA56A-D90B-4B61-A3C3-B02D8FA930BB}"/>
              </a:ext>
            </a:extLst>
          </p:cNvPr>
          <p:cNvSpPr/>
          <p:nvPr/>
        </p:nvSpPr>
        <p:spPr>
          <a:xfrm>
            <a:off x="5634631" y="386646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C5F14F85-356A-4F14-8C03-9F6484E6EE72}"/>
              </a:ext>
            </a:extLst>
          </p:cNvPr>
          <p:cNvSpPr/>
          <p:nvPr/>
        </p:nvSpPr>
        <p:spPr>
          <a:xfrm>
            <a:off x="7748557" y="438814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C4236663-31E4-474B-8B5B-6770654603FD}"/>
              </a:ext>
            </a:extLst>
          </p:cNvPr>
          <p:cNvSpPr/>
          <p:nvPr/>
        </p:nvSpPr>
        <p:spPr>
          <a:xfrm>
            <a:off x="7544086" y="304280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2CD80706-965C-4BE9-9C29-D729D6C1F5BF}"/>
              </a:ext>
            </a:extLst>
          </p:cNvPr>
          <p:cNvSpPr txBox="1"/>
          <p:nvPr/>
        </p:nvSpPr>
        <p:spPr>
          <a:xfrm>
            <a:off x="3792790" y="6151487"/>
            <a:ext cx="3808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beacon is represented by an URL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95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Beacon technology from single BLE 4.0 communication to LTE/BLE 4.0 communication</a:t>
            </a:r>
          </a:p>
          <a:p>
            <a:pPr lvl="1"/>
            <a:r>
              <a:rPr lang="en-US" dirty="0" err="1"/>
              <a:t>BeWhere</a:t>
            </a:r>
            <a:r>
              <a:rPr lang="en-US" dirty="0"/>
              <a:t> M-IOT Beacons enable wide distance information update on beacons via LTE</a:t>
            </a:r>
          </a:p>
          <a:p>
            <a:pPr lvl="1"/>
            <a:r>
              <a:rPr lang="en-US" dirty="0"/>
              <a:t>Communication to user smartphone is still based on BLE 4.0</a:t>
            </a:r>
          </a:p>
          <a:p>
            <a:pPr>
              <a:buFont typeface="Wingdings"/>
              <a:buChar char="à"/>
            </a:pPr>
            <a:r>
              <a:rPr lang="en-US" b="1" dirty="0">
                <a:solidFill>
                  <a:schemeClr val="bg2"/>
                </a:solidFill>
                <a:sym typeface="Wingdings" panose="05000000000000000000" pitchFamily="2" charset="2"/>
              </a:rPr>
              <a:t>Reduced </a:t>
            </a:r>
            <a:r>
              <a:rPr lang="en-US" b="1" dirty="0" err="1">
                <a:solidFill>
                  <a:schemeClr val="bg2"/>
                </a:solidFill>
                <a:sym typeface="Wingdings" panose="05000000000000000000" pitchFamily="2" charset="2"/>
              </a:rPr>
              <a:t>maintance</a:t>
            </a:r>
            <a:r>
              <a:rPr lang="en-US" b="1" dirty="0">
                <a:solidFill>
                  <a:schemeClr val="bg2"/>
                </a:solidFill>
                <a:sym typeface="Wingdings" panose="05000000000000000000" pitchFamily="2" charset="2"/>
              </a:rPr>
              <a:t>/update effort for beacons</a:t>
            </a:r>
          </a:p>
          <a:p>
            <a:pPr>
              <a:buFont typeface="Wingdings"/>
              <a:buChar char="à"/>
            </a:pPr>
            <a:endParaRPr lang="en-US" b="1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WANDERLUST symbol and explanation on starting point of the covered hiking tracks</a:t>
            </a:r>
          </a:p>
          <a:p>
            <a:pPr marL="355600" indent="-355600">
              <a:buNone/>
            </a:pPr>
            <a:r>
              <a:rPr lang="en-US" b="1" dirty="0">
                <a:solidFill>
                  <a:schemeClr val="bg2"/>
                </a:solidFill>
                <a:sym typeface="Wingdings" panose="05000000000000000000" pitchFamily="2" charset="2"/>
              </a:rPr>
              <a:t> Reduce confusion after first popup from Beacon that the WANDERLUST service is available 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Rethink MVP &amp; technology usage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18925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heme/theme1.xml><?xml version="1.0" encoding="utf-8"?>
<a:theme xmlns:a="http://schemas.openxmlformats.org/drawingml/2006/main" name="1_Office">
  <a:themeElements>
    <a:clrScheme name="Custom 1">
      <a:dk1>
        <a:srgbClr val="000000"/>
      </a:dk1>
      <a:lt1>
        <a:srgbClr val="FFFFFF"/>
      </a:lt1>
      <a:dk2>
        <a:srgbClr val="7E7F7E"/>
      </a:dk2>
      <a:lt2>
        <a:srgbClr val="FFDD16"/>
      </a:lt2>
      <a:accent1>
        <a:srgbClr val="D5D5D5"/>
      </a:accent1>
      <a:accent2>
        <a:srgbClr val="424242"/>
      </a:accent2>
      <a:accent3>
        <a:srgbClr val="A5A5A5"/>
      </a:accent3>
      <a:accent4>
        <a:srgbClr val="FFDD16"/>
      </a:accent4>
      <a:accent5>
        <a:srgbClr val="D5D7FF"/>
      </a:accent5>
      <a:accent6>
        <a:srgbClr val="3DABFF"/>
      </a:accent6>
      <a:hlink>
        <a:srgbClr val="0052FF"/>
      </a:hlink>
      <a:folHlink>
        <a:srgbClr val="7A104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FB2A78-CC44-B94A-A281-24C99CA48183}" vid="{1AA2CD39-F8C3-EB44-929C-8AE466F746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Microsoft Office PowerPoint</Application>
  <PresentationFormat>Breitbild</PresentationFormat>
  <Paragraphs>128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Arial</vt:lpstr>
      <vt:lpstr>Calibri</vt:lpstr>
      <vt:lpstr>Helvetica Neue</vt:lpstr>
      <vt:lpstr>Wingdings</vt:lpstr>
      <vt:lpstr>Wingdings 2</vt:lpstr>
      <vt:lpstr>1_Office</vt:lpstr>
      <vt:lpstr>Wanderlust          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Wanderlust          </dc:title>
  <dc:creator>Oldach, Lukas</dc:creator>
  <cp:lastModifiedBy>Oldach, Lukas</cp:lastModifiedBy>
  <cp:revision>3</cp:revision>
  <dcterms:created xsi:type="dcterms:W3CDTF">2018-01-30T10:11:46Z</dcterms:created>
  <dcterms:modified xsi:type="dcterms:W3CDTF">2018-01-30T10:57:24Z</dcterms:modified>
</cp:coreProperties>
</file>